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366" r:id="rId3"/>
    <p:sldId id="368" r:id="rId4"/>
    <p:sldId id="367" r:id="rId5"/>
    <p:sldId id="369" r:id="rId6"/>
    <p:sldId id="257" r:id="rId7"/>
    <p:sldId id="370" r:id="rId8"/>
    <p:sldId id="292" r:id="rId9"/>
    <p:sldId id="293" r:id="rId10"/>
    <p:sldId id="259" r:id="rId11"/>
    <p:sldId id="263" r:id="rId12"/>
    <p:sldId id="264" r:id="rId13"/>
    <p:sldId id="294" r:id="rId14"/>
    <p:sldId id="295" r:id="rId15"/>
    <p:sldId id="296" r:id="rId16"/>
    <p:sldId id="297" r:id="rId17"/>
    <p:sldId id="265" r:id="rId18"/>
    <p:sldId id="266" r:id="rId19"/>
    <p:sldId id="275" r:id="rId20"/>
    <p:sldId id="276" r:id="rId21"/>
    <p:sldId id="339" r:id="rId22"/>
    <p:sldId id="298" r:id="rId23"/>
    <p:sldId id="267" r:id="rId24"/>
    <p:sldId id="268" r:id="rId25"/>
    <p:sldId id="270" r:id="rId26"/>
    <p:sldId id="272" r:id="rId27"/>
    <p:sldId id="314" r:id="rId28"/>
    <p:sldId id="327" r:id="rId29"/>
    <p:sldId id="273" r:id="rId30"/>
    <p:sldId id="274" r:id="rId31"/>
    <p:sldId id="279" r:id="rId32"/>
    <p:sldId id="328" r:id="rId33"/>
    <p:sldId id="281" r:id="rId34"/>
    <p:sldId id="282" r:id="rId35"/>
    <p:sldId id="331" r:id="rId36"/>
    <p:sldId id="340" r:id="rId37"/>
    <p:sldId id="329" r:id="rId38"/>
    <p:sldId id="332" r:id="rId39"/>
    <p:sldId id="334" r:id="rId40"/>
    <p:sldId id="330" r:id="rId41"/>
    <p:sldId id="333" r:id="rId42"/>
    <p:sldId id="283" r:id="rId43"/>
    <p:sldId id="363" r:id="rId44"/>
    <p:sldId id="361" r:id="rId4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メイリオ" panose="020B0604030504040204" pitchFamily="50" charset="-128"/>
      <p:regular r:id="rId49"/>
      <p:bold r:id="rId50"/>
      <p:italic r:id="rId51"/>
      <p:boldItalic r:id="rId52"/>
    </p:embeddedFont>
    <p:embeddedFont>
      <p:font typeface="游ゴシック" panose="020B0400000000000000" pitchFamily="50" charset="-128"/>
      <p:regular r:id="rId53"/>
      <p:bold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CCECFF"/>
    <a:srgbClr val="FFCCCC"/>
    <a:srgbClr val="FFFFF3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3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 snapToGrid="0">
      <p:cViewPr varScale="1">
        <p:scale>
          <a:sx n="87" d="100"/>
          <a:sy n="87" d="100"/>
        </p:scale>
        <p:origin x="27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CD780-F252-459C-A8CC-780F01C686CC}" type="datetimeFigureOut">
              <a:rPr kumimoji="1" lang="ja-JP" altLang="en-US" smtClean="0"/>
              <a:t>2023/12/9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A0C0B-3EAB-48F1-B482-925EC3BBF2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17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E0C-DD18-4287-8984-7EBAE9020F87}" type="datetimeFigureOut">
              <a:rPr kumimoji="1" lang="ja-JP" altLang="en-US" smtClean="0"/>
              <a:t>2023/12/9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9781B-242D-4086-885E-EA5D384578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0164"/>
            <a:ext cx="7772400" cy="15365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1524"/>
            <a:ext cx="6858000" cy="676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7" name="長方形 7"/>
          <p:cNvSpPr/>
          <p:nvPr userDrawn="1"/>
        </p:nvSpPr>
        <p:spPr>
          <a:xfrm>
            <a:off x="0" y="-1"/>
            <a:ext cx="9144000" cy="1447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  <p:pic>
        <p:nvPicPr>
          <p:cNvPr id="11" name="画像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0"/>
            <a:ext cx="1343025" cy="2017486"/>
          </a:xfrm>
          <a:prstGeom prst="rect">
            <a:avLst/>
          </a:prstGeom>
        </p:spPr>
      </p:pic>
      <p:sp>
        <p:nvSpPr>
          <p:cNvPr id="16" name="長方形 7"/>
          <p:cNvSpPr/>
          <p:nvPr userDrawn="1"/>
        </p:nvSpPr>
        <p:spPr>
          <a:xfrm>
            <a:off x="0" y="5410199"/>
            <a:ext cx="9144000" cy="1447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778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0164"/>
            <a:ext cx="7772400" cy="15365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1524"/>
            <a:ext cx="6858000" cy="676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2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 rot="10800000">
            <a:off x="628650" y="1296553"/>
            <a:ext cx="78867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9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97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47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長方形 7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037640"/>
            <a:ext cx="7886700" cy="782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2505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34339"/>
            <a:ext cx="7886700" cy="782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42020"/>
            <a:ext cx="7886700" cy="5090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2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6" r:id="rId4"/>
    <p:sldLayoutId id="2147483667" r:id="rId5"/>
    <p:sldLayoutId id="2147483668" r:id="rId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kumimoji="1"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oracle.com/technetwork/jp/java/java-sun-1440465-ja.htm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30400"/>
            <a:ext cx="7772400" cy="2098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800" b="1" dirty="0"/>
              <a:t>画像情報処理特論</a:t>
            </a:r>
            <a:br>
              <a:rPr kumimoji="1" lang="en-US" altLang="ja-JP" sz="4400" dirty="0"/>
            </a:br>
            <a:r>
              <a:rPr lang="ja-JP" altLang="en-US" sz="2400" dirty="0"/>
              <a:t>第１回　</a:t>
            </a:r>
            <a:r>
              <a:rPr lang="en-US" altLang="ja-JP" sz="2400" dirty="0"/>
              <a:t> Java</a:t>
            </a:r>
            <a:r>
              <a:rPr lang="ja-JP" altLang="ja-JP" sz="2400" dirty="0"/>
              <a:t>開発環境の構築</a:t>
            </a:r>
            <a:endParaRPr kumimoji="1" lang="ja-JP" altLang="en-US" sz="2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4705348"/>
            <a:ext cx="6858000" cy="95885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東京工科大学　助教</a:t>
            </a:r>
            <a:endParaRPr kumimoji="1" lang="en-US" altLang="ja-JP" dirty="0"/>
          </a:p>
          <a:p>
            <a:r>
              <a:rPr kumimoji="1" lang="ja-JP" altLang="en-US" dirty="0"/>
              <a:t>加納 徹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6862313" y="194430"/>
            <a:ext cx="2152291" cy="42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2018/04/12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599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JDK/NetBeans</a:t>
            </a:r>
            <a:r>
              <a:rPr kumimoji="1" lang="ja-JP" altLang="en-US" dirty="0"/>
              <a:t>のインストール①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ja-JP" sz="2700" dirty="0">
                <a:hlinkClick r:id="rId2"/>
              </a:rPr>
              <a:t>http://www.oracle.com/technetwork/java/javase/downloads/index.html</a:t>
            </a:r>
            <a:r>
              <a:rPr lang="ja-JP" altLang="en-US" sz="2700" dirty="0"/>
              <a:t> にアクセス</a:t>
            </a:r>
            <a:endParaRPr lang="en-US" altLang="ja-JP" sz="2700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kumimoji="1" lang="ja-JP" altLang="en-US" sz="2700" dirty="0"/>
              <a:t>「</a:t>
            </a:r>
            <a:r>
              <a:rPr lang="en-US" altLang="ja-JP" sz="2700" dirty="0"/>
              <a:t>NetBeans with JDK 8</a:t>
            </a:r>
            <a:r>
              <a:rPr kumimoji="1" lang="ja-JP" altLang="en-US" sz="2700" dirty="0"/>
              <a:t>」をクリック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86" y="3042184"/>
            <a:ext cx="5630028" cy="3490421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486400" y="3848100"/>
            <a:ext cx="1333500" cy="14033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31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JDK/NetBeans</a:t>
            </a:r>
            <a:r>
              <a:rPr kumimoji="1" lang="ja-JP" altLang="en-US" dirty="0"/>
              <a:t>のインストール②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ja-JP" altLang="en-US" dirty="0"/>
              <a:t>「</a:t>
            </a:r>
            <a:r>
              <a:rPr lang="en-US" altLang="ja-JP" dirty="0"/>
              <a:t>Accept License Agreement</a:t>
            </a:r>
            <a:r>
              <a:rPr lang="ja-JP" altLang="en-US" dirty="0"/>
              <a:t>」をチェック</a:t>
            </a:r>
            <a:endParaRPr lang="en-US" altLang="ja-JP" dirty="0"/>
          </a:p>
          <a:p>
            <a:pPr marL="514350" indent="-514350">
              <a:lnSpc>
                <a:spcPct val="100000"/>
              </a:lnSpc>
              <a:buAutoNum type="arabicPeriod" startAt="3"/>
            </a:pPr>
            <a:r>
              <a:rPr lang="ja-JP" altLang="en-US" dirty="0"/>
              <a:t> 各自の環境に合ったものをダウンロード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76" y="2702376"/>
            <a:ext cx="5619048" cy="360952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522220" y="4259580"/>
            <a:ext cx="183642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014538" y="6092825"/>
            <a:ext cx="5143500" cy="193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37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右矢印 19"/>
          <p:cNvSpPr/>
          <p:nvPr/>
        </p:nvSpPr>
        <p:spPr>
          <a:xfrm rot="5400000">
            <a:off x="7464117" y="3824970"/>
            <a:ext cx="377504" cy="335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434339"/>
            <a:ext cx="7886700" cy="782717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JDK/NetBeans</a:t>
            </a:r>
            <a:r>
              <a:rPr kumimoji="1" lang="ja-JP" altLang="en-US" dirty="0"/>
              <a:t>のインストール③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1" y="1768851"/>
            <a:ext cx="2376000" cy="198531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89" y="1768851"/>
            <a:ext cx="2376000" cy="198531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869" y="1768851"/>
            <a:ext cx="2376000" cy="19853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869" y="4691602"/>
            <a:ext cx="2376000" cy="198531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000" y="4691602"/>
            <a:ext cx="2376000" cy="198531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31" y="4691602"/>
            <a:ext cx="2376000" cy="198531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3132" y="1438887"/>
            <a:ext cx="23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1. </a:t>
            </a:r>
            <a:r>
              <a:rPr kumimoji="1" lang="ja-JP" altLang="en-US" sz="1400" dirty="0"/>
              <a:t>「次へ」を押す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384000" y="1438887"/>
            <a:ext cx="23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2. </a:t>
            </a:r>
            <a:r>
              <a:rPr kumimoji="1" lang="ja-JP" altLang="en-US" sz="1400" dirty="0"/>
              <a:t>「次へ」を押す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64869" y="1438887"/>
            <a:ext cx="23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3. </a:t>
            </a:r>
            <a:r>
              <a:rPr kumimoji="1" lang="ja-JP" altLang="en-US" sz="1400" dirty="0"/>
              <a:t>「次へ」を押す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61738" y="4192072"/>
            <a:ext cx="298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4. </a:t>
            </a:r>
            <a:r>
              <a:rPr kumimoji="1" lang="ja-JP" altLang="en-US" sz="1400" dirty="0"/>
              <a:t>「更新の確認」のチェックを</a:t>
            </a:r>
            <a:br>
              <a:rPr kumimoji="1" lang="en-US" altLang="ja-JP" sz="1400" dirty="0"/>
            </a:br>
            <a:r>
              <a:rPr kumimoji="1" lang="ja-JP" altLang="en-US" sz="1400" dirty="0"/>
              <a:t>外して「インストール」を押す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80869" y="4353048"/>
            <a:ext cx="2982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5. </a:t>
            </a:r>
            <a:r>
              <a:rPr kumimoji="1" lang="ja-JP" altLang="en-US" sz="1400" dirty="0"/>
              <a:t>しばらく待つ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4162103"/>
            <a:ext cx="298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6. </a:t>
            </a:r>
            <a:r>
              <a:rPr kumimoji="1" lang="ja-JP" altLang="en-US" sz="1400" dirty="0"/>
              <a:t>「データ提供」のチェックを</a:t>
            </a:r>
            <a:br>
              <a:rPr kumimoji="1" lang="en-US" altLang="ja-JP" sz="1400" dirty="0"/>
            </a:br>
            <a:r>
              <a:rPr kumimoji="1" lang="ja-JP" altLang="en-US" sz="1400" dirty="0"/>
              <a:t>外して「終了」を押す</a:t>
            </a:r>
          </a:p>
        </p:txBody>
      </p:sp>
      <p:sp>
        <p:nvSpPr>
          <p:cNvPr id="5" name="右矢印 4"/>
          <p:cNvSpPr/>
          <p:nvPr/>
        </p:nvSpPr>
        <p:spPr>
          <a:xfrm>
            <a:off x="2840705" y="2575420"/>
            <a:ext cx="377504" cy="335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925791" y="2575420"/>
            <a:ext cx="377504" cy="335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10800000">
            <a:off x="2840705" y="5516480"/>
            <a:ext cx="377504" cy="335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10800000">
            <a:off x="5923682" y="5516480"/>
            <a:ext cx="377504" cy="335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66924" y="3607594"/>
            <a:ext cx="302419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5404" y="3606071"/>
            <a:ext cx="302419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222457" y="3606071"/>
            <a:ext cx="302419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338387" y="6530340"/>
            <a:ext cx="302419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120063" y="6530340"/>
            <a:ext cx="414337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513513" y="5458510"/>
            <a:ext cx="432593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31706" y="5413266"/>
            <a:ext cx="1411369" cy="1095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38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の特徴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442020"/>
            <a:ext cx="7886700" cy="2509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600" dirty="0"/>
              <a:t> 世界で最も使われている</a:t>
            </a:r>
            <a:r>
              <a:rPr kumimoji="1" lang="ja-JP" altLang="en-US" sz="2600" dirty="0"/>
              <a:t>プログラミング言語</a:t>
            </a:r>
            <a:endParaRPr kumimoji="1" lang="en-US" altLang="ja-JP" sz="2600" dirty="0"/>
          </a:p>
          <a:p>
            <a:pPr>
              <a:lnSpc>
                <a:spcPct val="150000"/>
              </a:lnSpc>
            </a:pPr>
            <a:r>
              <a:rPr lang="en-US" altLang="ja-JP" sz="2600" dirty="0"/>
              <a:t> C</a:t>
            </a:r>
            <a:r>
              <a:rPr lang="ja-JP" altLang="en-US" sz="2600" dirty="0"/>
              <a:t>言語から派生（文法が似てる）</a:t>
            </a:r>
            <a:endParaRPr lang="en-US" altLang="ja-JP" sz="2600" dirty="0"/>
          </a:p>
          <a:p>
            <a:pPr>
              <a:lnSpc>
                <a:spcPct val="150000"/>
              </a:lnSpc>
            </a:pPr>
            <a:r>
              <a:rPr kumimoji="1" lang="en-US" altLang="ja-JP" sz="2600" dirty="0"/>
              <a:t> GUI</a:t>
            </a:r>
            <a:r>
              <a:rPr kumimoji="1" lang="ja-JP" altLang="en-US" sz="2600" dirty="0"/>
              <a:t>ソフトウェアが作りやすい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75989" y="3817745"/>
            <a:ext cx="4270521" cy="1292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ja-JP" sz="2600" b="1" dirty="0"/>
              <a:t>CUI</a:t>
            </a:r>
            <a:br>
              <a:rPr lang="en-US" altLang="ja-JP" sz="2600" dirty="0"/>
            </a:br>
            <a:r>
              <a:rPr lang="en-US" altLang="ja-JP" sz="2000" dirty="0"/>
              <a:t>Character User Interface</a:t>
            </a:r>
            <a:endParaRPr lang="en-US" altLang="ja-JP" sz="26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646510" y="3819283"/>
            <a:ext cx="4270521" cy="1292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ja-JP" sz="2600" b="1" dirty="0"/>
              <a:t>GUI</a:t>
            </a:r>
            <a:br>
              <a:rPr lang="en-US" altLang="ja-JP" sz="2600" dirty="0"/>
            </a:br>
            <a:r>
              <a:rPr lang="en-US" altLang="ja-JP" sz="2000" dirty="0"/>
              <a:t>Graphical User Interface</a:t>
            </a:r>
            <a:endParaRPr lang="en-US" altLang="ja-JP" sz="2600" dirty="0"/>
          </a:p>
        </p:txBody>
      </p:sp>
      <p:pic>
        <p:nvPicPr>
          <p:cNvPr id="7" name="Picture 2" descr="http://www.pleiades.or.jp/linux/Images/cu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24" y="4660998"/>
            <a:ext cx="2607625" cy="1955719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20" y="4696260"/>
            <a:ext cx="2855789" cy="1920457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24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の特徴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442020"/>
            <a:ext cx="7886700" cy="2509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600" dirty="0"/>
              <a:t> 世界</a:t>
            </a:r>
            <a:r>
              <a:rPr lang="ja-JP" altLang="en-US" sz="2600" dirty="0"/>
              <a:t>で最も</a:t>
            </a:r>
            <a:r>
              <a:rPr kumimoji="1" lang="ja-JP" altLang="en-US" sz="2600" dirty="0"/>
              <a:t>使われているプログラミング言語</a:t>
            </a:r>
            <a:endParaRPr kumimoji="1" lang="en-US" altLang="ja-JP" sz="2600" dirty="0"/>
          </a:p>
          <a:p>
            <a:pPr>
              <a:lnSpc>
                <a:spcPct val="150000"/>
              </a:lnSpc>
            </a:pPr>
            <a:r>
              <a:rPr lang="en-US" altLang="ja-JP" sz="2600" dirty="0"/>
              <a:t> C</a:t>
            </a:r>
            <a:r>
              <a:rPr lang="ja-JP" altLang="en-US" sz="2600" dirty="0"/>
              <a:t>言語から派生（文法が似てる）</a:t>
            </a:r>
            <a:endParaRPr lang="en-US" altLang="ja-JP" sz="2600" dirty="0"/>
          </a:p>
          <a:p>
            <a:pPr>
              <a:lnSpc>
                <a:spcPct val="150000"/>
              </a:lnSpc>
            </a:pPr>
            <a:r>
              <a:rPr kumimoji="1" lang="en-US" altLang="ja-JP" sz="2600" dirty="0"/>
              <a:t> GUI</a:t>
            </a:r>
            <a:r>
              <a:rPr kumimoji="1" lang="ja-JP" altLang="en-US" sz="2600" dirty="0"/>
              <a:t>ソフトウェアが作りやすい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628650" y="3691156"/>
            <a:ext cx="7886700" cy="2862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sz="2600" dirty="0">
                <a:solidFill>
                  <a:srgbClr val="FF0000"/>
                </a:solidFill>
              </a:rPr>
              <a:t> マルチプラットフォーム（どんな</a:t>
            </a:r>
            <a:r>
              <a:rPr lang="en-US" altLang="ja-JP" sz="2600" dirty="0">
                <a:solidFill>
                  <a:srgbClr val="FF0000"/>
                </a:solidFill>
              </a:rPr>
              <a:t>PC</a:t>
            </a:r>
            <a:r>
              <a:rPr lang="ja-JP" altLang="en-US" sz="2600" dirty="0">
                <a:solidFill>
                  <a:srgbClr val="FF0000"/>
                </a:solidFill>
              </a:rPr>
              <a:t>でも動く）</a:t>
            </a:r>
            <a:endParaRPr lang="en-US" altLang="ja-JP" sz="2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600" dirty="0">
                <a:solidFill>
                  <a:srgbClr val="FF0000"/>
                </a:solidFill>
              </a:rPr>
              <a:t> ライブラリが豊富（便利な道具がいっぱい）</a:t>
            </a:r>
            <a:endParaRPr lang="en-US" altLang="ja-JP" sz="2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2600" dirty="0">
                <a:solidFill>
                  <a:srgbClr val="FF0000"/>
                </a:solidFill>
              </a:rPr>
              <a:t> </a:t>
            </a:r>
            <a:r>
              <a:rPr lang="ja-JP" altLang="en-US" sz="2600" dirty="0">
                <a:solidFill>
                  <a:srgbClr val="FF0000"/>
                </a:solidFill>
              </a:rPr>
              <a:t>オブジェクト指向（効率的で安全）</a:t>
            </a:r>
            <a:endParaRPr lang="en-US" altLang="ja-JP" sz="2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2600" dirty="0">
                <a:solidFill>
                  <a:srgbClr val="FF0000"/>
                </a:solidFill>
              </a:rPr>
              <a:t> </a:t>
            </a:r>
            <a:r>
              <a:rPr lang="ja-JP" altLang="en-US" sz="2600" dirty="0">
                <a:solidFill>
                  <a:srgbClr val="FF0000"/>
                </a:solidFill>
              </a:rPr>
              <a:t>だいたい何でもできる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33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</a:t>
            </a:r>
            <a:r>
              <a:rPr lang="ja-JP" altLang="en-US" dirty="0"/>
              <a:t>の使い道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ja-JP" altLang="en-US" dirty="0"/>
              <a:t> 電気製品（携帯電話、電子レンジ）</a:t>
            </a:r>
            <a:endParaRPr lang="en-US" altLang="ja-JP" dirty="0"/>
          </a:p>
          <a:p>
            <a:pPr>
              <a:lnSpc>
                <a:spcPct val="200000"/>
              </a:lnSpc>
            </a:pPr>
            <a:r>
              <a:rPr kumimoji="1" lang="en-US" altLang="ja-JP" dirty="0"/>
              <a:t> </a:t>
            </a:r>
            <a:r>
              <a:rPr kumimoji="1" lang="ja-JP" altLang="en-US" dirty="0"/>
              <a:t>業務</a:t>
            </a:r>
            <a:r>
              <a:rPr kumimoji="1" lang="en-US" altLang="ja-JP" dirty="0"/>
              <a:t>/</a:t>
            </a:r>
            <a:r>
              <a:rPr kumimoji="1" lang="ja-JP" altLang="en-US" dirty="0"/>
              <a:t>研究アプリケーション</a:t>
            </a:r>
            <a:endParaRPr kumimoji="1" lang="en-US" altLang="ja-JP" dirty="0"/>
          </a:p>
          <a:p>
            <a:pPr>
              <a:lnSpc>
                <a:spcPct val="200000"/>
              </a:lnSpc>
            </a:pPr>
            <a:r>
              <a:rPr lang="en-US" altLang="ja-JP" dirty="0"/>
              <a:t> Web</a:t>
            </a:r>
            <a:r>
              <a:rPr lang="ja-JP" altLang="en-US" dirty="0"/>
              <a:t>アプリケーション</a:t>
            </a:r>
            <a:endParaRPr kumimoji="1" lang="en-US" altLang="ja-JP" dirty="0"/>
          </a:p>
          <a:p>
            <a:pPr>
              <a:lnSpc>
                <a:spcPct val="200000"/>
              </a:lnSpc>
            </a:pPr>
            <a:r>
              <a:rPr lang="en-US" altLang="ja-JP" dirty="0"/>
              <a:t> </a:t>
            </a:r>
            <a:r>
              <a:rPr lang="ja-JP" altLang="en-US" dirty="0"/>
              <a:t>スーパーコンピュータ</a:t>
            </a:r>
            <a:endParaRPr kumimoji="1" lang="ja-JP" altLang="en-US" dirty="0"/>
          </a:p>
        </p:txBody>
      </p:sp>
      <p:sp>
        <p:nvSpPr>
          <p:cNvPr id="4" name="二等辺三角形 28"/>
          <p:cNvSpPr/>
          <p:nvPr/>
        </p:nvSpPr>
        <p:spPr>
          <a:xfrm rot="5400000">
            <a:off x="72627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2336800" y="5969168"/>
            <a:ext cx="492748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sz="2000" dirty="0">
                <a:latin typeface="+mn-ea"/>
              </a:rPr>
              <a:t>Java</a:t>
            </a:r>
            <a:r>
              <a:rPr lang="ja-JP" altLang="en-US" sz="2000" dirty="0">
                <a:latin typeface="+mn-ea"/>
              </a:rPr>
              <a:t>無しではもう生きていけない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7160043" y="6327540"/>
            <a:ext cx="152604" cy="143187"/>
            <a:chOff x="7160043" y="6310606"/>
            <a:chExt cx="152604" cy="143187"/>
          </a:xfrm>
        </p:grpSpPr>
        <p:sp>
          <p:nvSpPr>
            <p:cNvPr id="7" name="正方形/長方形 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21" y="5358672"/>
            <a:ext cx="1514500" cy="1401174"/>
          </a:xfrm>
          <a:prstGeom prst="rect">
            <a:avLst/>
          </a:prstGeom>
        </p:spPr>
      </p:pic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22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9" b="99174" l="0" r="98444">
                        <a14:foregroundMark x1="66732" y1="13554" x2="66732" y2="13554"/>
                        <a14:foregroundMark x1="65370" y1="15041" x2="65370" y2="15041"/>
                        <a14:foregroundMark x1="2529" y1="70744" x2="2529" y2="70744"/>
                        <a14:foregroundMark x1="18288" y1="79669" x2="18288" y2="79669"/>
                        <a14:foregroundMark x1="28599" y1="75868" x2="28599" y2="75868"/>
                        <a14:foregroundMark x1="32296" y1="75868" x2="32296" y2="75868"/>
                        <a14:foregroundMark x1="21984" y1="77851" x2="21984" y2="77851"/>
                        <a14:foregroundMark x1="23541" y1="77025" x2="23541" y2="77025"/>
                        <a14:foregroundMark x1="20039" y1="79008" x2="20039" y2="79008"/>
                        <a14:foregroundMark x1="14981" y1="80661" x2="14981" y2="80661"/>
                        <a14:foregroundMark x1="16732" y1="80165" x2="16732" y2="80165"/>
                        <a14:foregroundMark x1="7782" y1="79835" x2="7782" y2="79835"/>
                        <a14:foregroundMark x1="4475" y1="77355" x2="4475" y2="77355"/>
                        <a14:foregroundMark x1="3307" y1="74545" x2="3307" y2="74545"/>
                        <a14:foregroundMark x1="3696" y1="76033" x2="3696" y2="76033"/>
                        <a14:foregroundMark x1="2918" y1="67603" x2="2918" y2="67603"/>
                        <a14:foregroundMark x1="3696" y1="64959" x2="3696" y2="64959"/>
                        <a14:foregroundMark x1="5253" y1="63140" x2="5253" y2="63140"/>
                        <a14:foregroundMark x1="6031" y1="61983" x2="6031" y2="61983"/>
                      </a14:backgroundRemoval>
                    </a14:imgEffect>
                  </a14:imgLayer>
                </a14:imgProps>
              </a:ext>
            </a:extLst>
          </a:blip>
          <a:srcRect r="1070" b="3948"/>
          <a:stretch/>
        </p:blipFill>
        <p:spPr>
          <a:xfrm>
            <a:off x="7295604" y="4803252"/>
            <a:ext cx="1636395" cy="18700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基本的な用語の説明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88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 変数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数値や文字などを入れておく入れ物</a:t>
            </a:r>
            <a:endParaRPr lang="en-US" altLang="ja-JP" sz="2000" dirty="0"/>
          </a:p>
          <a:p>
            <a:pPr>
              <a:lnSpc>
                <a:spcPts val="288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 メソッド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一連の処理のまとまり</a:t>
            </a:r>
            <a:r>
              <a:rPr lang="en-US" altLang="ja-JP" sz="2000" dirty="0"/>
              <a:t>	</a:t>
            </a:r>
            <a:r>
              <a:rPr lang="ja-JP" altLang="en-US" sz="2000" dirty="0"/>
              <a:t>（</a:t>
            </a:r>
            <a:r>
              <a:rPr lang="en-US" altLang="ja-JP" sz="2000" dirty="0"/>
              <a:t>C</a:t>
            </a:r>
            <a:r>
              <a:rPr lang="ja-JP" altLang="en-US" sz="2000" dirty="0"/>
              <a:t>言語の関数に相当）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プログラムは</a:t>
            </a:r>
            <a:r>
              <a:rPr lang="en-US" altLang="ja-JP" sz="2000" dirty="0"/>
              <a:t>main</a:t>
            </a:r>
            <a:r>
              <a:rPr lang="ja-JP" altLang="en-US" sz="2000" dirty="0"/>
              <a:t>メソッドから始まる</a:t>
            </a:r>
            <a:br>
              <a:rPr lang="en-US" altLang="ja-JP" sz="2000" dirty="0"/>
            </a:br>
            <a:r>
              <a:rPr lang="en-US" altLang="ja-JP" sz="2000" dirty="0"/>
              <a:t>		</a:t>
            </a:r>
            <a:r>
              <a:rPr lang="ja-JP" altLang="en-US" sz="2000" dirty="0"/>
              <a:t>　</a:t>
            </a:r>
            <a:r>
              <a:rPr lang="en-US" altLang="ja-JP" sz="2000" dirty="0"/>
              <a:t>		</a:t>
            </a:r>
            <a:r>
              <a:rPr lang="ja-JP" altLang="en-US" sz="2000" dirty="0"/>
              <a:t>（</a:t>
            </a:r>
            <a:r>
              <a:rPr lang="en-US" altLang="ja-JP" sz="2000" dirty="0"/>
              <a:t>C</a:t>
            </a:r>
            <a:r>
              <a:rPr lang="ja-JP" altLang="en-US" sz="2000" dirty="0"/>
              <a:t>言語の</a:t>
            </a:r>
            <a:r>
              <a:rPr lang="en-US" altLang="ja-JP" sz="2000" dirty="0"/>
              <a:t>main</a:t>
            </a:r>
            <a:r>
              <a:rPr lang="ja-JP" altLang="en-US" sz="2000" dirty="0"/>
              <a:t>関数に相当）</a:t>
            </a:r>
            <a:endParaRPr lang="en-US" altLang="ja-JP" sz="2000" dirty="0"/>
          </a:p>
          <a:p>
            <a:pPr>
              <a:lnSpc>
                <a:spcPts val="2880"/>
              </a:lnSpc>
              <a:spcBef>
                <a:spcPts val="0"/>
              </a:spcBef>
            </a:pPr>
            <a:r>
              <a:rPr lang="ja-JP" altLang="en-US" sz="2400" dirty="0">
                <a:solidFill>
                  <a:srgbClr val="FF0000"/>
                </a:solidFill>
              </a:rPr>
              <a:t> クラス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変数やメソッドのまとまり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プログラムには必ず</a:t>
            </a:r>
            <a:r>
              <a:rPr lang="en-US" altLang="ja-JP" sz="2000" dirty="0"/>
              <a:t>main</a:t>
            </a:r>
            <a:r>
              <a:rPr lang="ja-JP" altLang="en-US" sz="2000" dirty="0"/>
              <a:t>クラスが一つ存在する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プログラムは</a:t>
            </a:r>
            <a:r>
              <a:rPr lang="en-US" altLang="ja-JP" sz="2000" dirty="0"/>
              <a:t>main</a:t>
            </a:r>
            <a:r>
              <a:rPr lang="ja-JP" altLang="en-US" sz="2000" dirty="0"/>
              <a:t>クラスの</a:t>
            </a:r>
            <a:r>
              <a:rPr lang="en-US" altLang="ja-JP" sz="2000" dirty="0"/>
              <a:t>main</a:t>
            </a:r>
            <a:r>
              <a:rPr lang="ja-JP" altLang="en-US" sz="2000" dirty="0"/>
              <a:t>メソッドから始まる</a:t>
            </a:r>
            <a:endParaRPr lang="en-US" altLang="ja-JP" sz="2000" dirty="0"/>
          </a:p>
        </p:txBody>
      </p:sp>
      <p:sp>
        <p:nvSpPr>
          <p:cNvPr id="4" name="二等辺三角形 28"/>
          <p:cNvSpPr/>
          <p:nvPr/>
        </p:nvSpPr>
        <p:spPr>
          <a:xfrm rot="5400000">
            <a:off x="72627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933450" y="5969168"/>
            <a:ext cx="63308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sz="2000" dirty="0">
                <a:latin typeface="+mn-ea"/>
              </a:rPr>
              <a:t>全ての変数とメソッドは、必ずクラスに属している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7160043" y="6327540"/>
            <a:ext cx="152604" cy="143187"/>
            <a:chOff x="7160043" y="6310606"/>
            <a:chExt cx="152604" cy="143187"/>
          </a:xfrm>
        </p:grpSpPr>
        <p:sp>
          <p:nvSpPr>
            <p:cNvPr id="7" name="正方形/長方形 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15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NetBeans</a:t>
            </a:r>
            <a:r>
              <a:rPr kumimoji="1" lang="ja-JP" altLang="en-US" dirty="0"/>
              <a:t>の起動</a:t>
            </a: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94826"/>
            <a:ext cx="3080381" cy="19537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88916"/>
            <a:ext cx="1146049" cy="8964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31" y="1785487"/>
            <a:ext cx="3866363" cy="11523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296" y="3674238"/>
            <a:ext cx="4126996" cy="3005482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4386071">
            <a:off x="1052761" y="3057709"/>
            <a:ext cx="501299" cy="474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18615951">
            <a:off x="3113571" y="3092432"/>
            <a:ext cx="501299" cy="474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3713627">
            <a:off x="5201873" y="3104169"/>
            <a:ext cx="501299" cy="474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4573" y="1484619"/>
            <a:ext cx="203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1. </a:t>
            </a:r>
            <a:r>
              <a:rPr kumimoji="1" lang="ja-JP" altLang="en-US" sz="1400" dirty="0"/>
              <a:t>アイコンをクリック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16965" y="3681351"/>
            <a:ext cx="203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2. </a:t>
            </a:r>
            <a:r>
              <a:rPr kumimoji="1" lang="ja-JP" altLang="en-US" sz="1400" dirty="0"/>
              <a:t>少し待つ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933575" y="1480494"/>
            <a:ext cx="358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3. </a:t>
            </a:r>
            <a:r>
              <a:rPr kumimoji="1" lang="ja-JP" altLang="en-US" sz="1400" dirty="0"/>
              <a:t>データ提供は「いいえ」を選択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79853" y="3366461"/>
            <a:ext cx="2430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4. NetBeans</a:t>
            </a:r>
            <a:r>
              <a:rPr kumimoji="1" lang="ja-JP" altLang="en-US" sz="1400" dirty="0"/>
              <a:t>の起動！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09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ドキュメントのダウンロード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442020"/>
            <a:ext cx="7886700" cy="20004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000" dirty="0">
                <a:hlinkClick r:id="rId2"/>
              </a:rPr>
              <a:t>http://www.oracle.com/technetwork/jp/java/java-sun-1440465-ja.html</a:t>
            </a:r>
            <a:r>
              <a:rPr lang="en-US" altLang="ja-JP" sz="2000" dirty="0"/>
              <a:t> </a:t>
            </a:r>
            <a:r>
              <a:rPr lang="ja-JP" altLang="en-US" sz="2000" dirty="0"/>
              <a:t>にアクセス</a:t>
            </a:r>
            <a:endParaRPr lang="en-US" altLang="ja-JP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 sz="2000" dirty="0"/>
              <a:t>最新バージョンのファイルをダウンロード</a:t>
            </a:r>
            <a:endParaRPr lang="en-US" altLang="ja-JP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ja-JP" altLang="en-US" sz="2000" dirty="0"/>
              <a:t>そのまま「</a:t>
            </a:r>
            <a:r>
              <a:rPr lang="en-US" altLang="ja-JP" sz="2000" dirty="0"/>
              <a:t>C://Program Files/Java/</a:t>
            </a:r>
            <a:r>
              <a:rPr lang="ja-JP" altLang="en-US" sz="2000" dirty="0"/>
              <a:t>」等の場所に入れる</a:t>
            </a:r>
            <a:endParaRPr lang="en-US" altLang="ja-JP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27" y="3252012"/>
            <a:ext cx="5330147" cy="324403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84245" y="3945255"/>
            <a:ext cx="2354580" cy="2600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815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ドキュメントの組み込み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382" y="2188399"/>
            <a:ext cx="5941236" cy="4326701"/>
          </a:xfrm>
          <a:prstGeom prst="rect">
            <a:avLst/>
          </a:prstGeom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61382"/>
            <a:ext cx="7886700" cy="1881130"/>
          </a:xfrm>
        </p:spPr>
        <p:txBody>
          <a:bodyPr>
            <a:normAutofit/>
          </a:bodyPr>
          <a:lstStyle/>
          <a:p>
            <a:pPr marL="514350" indent="-514350" algn="ctr">
              <a:lnSpc>
                <a:spcPct val="100000"/>
              </a:lnSpc>
              <a:buFont typeface="+mj-lt"/>
              <a:buAutoNum type="arabicPeriod" startAt="4"/>
            </a:pPr>
            <a:r>
              <a:rPr kumimoji="1" lang="en-US" altLang="ja-JP" sz="2400" dirty="0"/>
              <a:t>[</a:t>
            </a:r>
            <a:r>
              <a:rPr kumimoji="1" lang="ja-JP" altLang="en-US" sz="2400" dirty="0"/>
              <a:t>ツール</a:t>
            </a:r>
            <a:r>
              <a:rPr kumimoji="1" lang="en-US" altLang="ja-JP" sz="2400" dirty="0"/>
              <a:t>] </a:t>
            </a:r>
            <a:r>
              <a:rPr lang="ja-JP" altLang="en-US" sz="2400" dirty="0"/>
              <a:t>⇨ </a:t>
            </a:r>
            <a:r>
              <a:rPr lang="en-US" altLang="ja-JP" sz="2400" dirty="0"/>
              <a:t>[Java</a:t>
            </a:r>
            <a:r>
              <a:rPr lang="ja-JP" altLang="en-US" sz="2400" dirty="0"/>
              <a:t>プラットフォーム</a:t>
            </a:r>
            <a:r>
              <a:rPr lang="en-US" altLang="ja-JP" sz="2400" dirty="0"/>
              <a:t>]</a:t>
            </a:r>
            <a:r>
              <a:rPr lang="ja-JP" altLang="en-US" sz="2400" dirty="0"/>
              <a:t> と進む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5241130" y="2362200"/>
            <a:ext cx="345283" cy="1928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260181" y="2862262"/>
            <a:ext cx="1204120" cy="1928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4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6C3BB-26BD-42B5-B39A-66ED9C63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C0A407-E1B3-4F18-8EE6-3C5481CF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020"/>
            <a:ext cx="7886700" cy="2160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 dirty="0"/>
              <a:t>氏名</a:t>
            </a:r>
            <a:r>
              <a:rPr lang="ja-JP" altLang="en-US" b="1" dirty="0"/>
              <a:t>：</a:t>
            </a:r>
            <a:r>
              <a:rPr lang="ja-JP" altLang="en-US" dirty="0"/>
              <a:t> </a:t>
            </a:r>
            <a:r>
              <a:rPr kumimoji="1" lang="ja-JP" altLang="en-US" dirty="0"/>
              <a:t>加納 徹 （</a:t>
            </a:r>
            <a:r>
              <a:rPr kumimoji="1" lang="en-US" altLang="ja-JP" dirty="0"/>
              <a:t>Toru, KANO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 dirty="0"/>
              <a:t>専門： </a:t>
            </a:r>
            <a:r>
              <a:rPr kumimoji="1" lang="ja-JP" altLang="en-US" dirty="0"/>
              <a:t>画像計測、医用画像処理</a:t>
            </a:r>
            <a:r>
              <a:rPr lang="ja-JP" altLang="en-US" dirty="0"/>
              <a:t>、</a:t>
            </a:r>
            <a:r>
              <a:rPr lang="en-US" altLang="ja-JP" dirty="0"/>
              <a:t>X</a:t>
            </a:r>
            <a:r>
              <a:rPr lang="ja-JP" altLang="en-US" dirty="0"/>
              <a:t>線</a:t>
            </a:r>
            <a:r>
              <a:rPr lang="en-US" altLang="ja-JP" dirty="0"/>
              <a:t>CT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b="1" dirty="0"/>
              <a:t>プログラミング言語： </a:t>
            </a:r>
            <a:r>
              <a:rPr kumimoji="1" lang="en-US" altLang="ja-JP" dirty="0"/>
              <a:t>C</a:t>
            </a:r>
            <a:r>
              <a:rPr lang="en-US" altLang="ja-JP" dirty="0"/>
              <a:t>,</a:t>
            </a:r>
            <a:r>
              <a:rPr lang="ja-JP" altLang="en-US" dirty="0"/>
              <a:t> </a:t>
            </a:r>
            <a:r>
              <a:rPr lang="en-US" altLang="ja-JP" dirty="0"/>
              <a:t>Java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400E42-58AA-48B4-9FC7-EDA2EDB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7" name="Picture 1045" descr="D:\ゼミ資料02\全体ゼミ02\プレゼン\image\0719\CT装置.gif">
            <a:extLst>
              <a:ext uri="{FF2B5EF4-FFF2-40B4-BE49-F238E27FC236}">
                <a16:creationId xmlns:a16="http://schemas.microsoft.com/office/drawing/2014/main" id="{F45EBD08-CF3F-4995-838F-FD818AF2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AFE"/>
              </a:clrFrom>
              <a:clrTo>
                <a:srgbClr val="FEFA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34" y="4106925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8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ドキュメントの組み込み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10" y="2517178"/>
            <a:ext cx="6160980" cy="387716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07619" y="3652838"/>
            <a:ext cx="464344" cy="2143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474619" y="3995738"/>
            <a:ext cx="1019175" cy="1809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91510" y="1561382"/>
            <a:ext cx="6160980" cy="188113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5"/>
            </a:pPr>
            <a:r>
              <a:rPr kumimoji="1" lang="en-US" altLang="ja-JP" sz="2400" dirty="0"/>
              <a:t>[Javadoc] </a:t>
            </a:r>
            <a:r>
              <a:rPr kumimoji="1" lang="ja-JP" altLang="en-US" sz="2400" dirty="0"/>
              <a:t>タブを選択し、</a:t>
            </a:r>
            <a:br>
              <a:rPr kumimoji="1" lang="en-US" altLang="ja-JP" sz="2400" dirty="0"/>
            </a:br>
            <a:r>
              <a:rPr lang="en-US" altLang="ja-JP" sz="2400" dirty="0"/>
              <a:t>[ZIP/</a:t>
            </a:r>
            <a:r>
              <a:rPr lang="ja-JP" altLang="en-US" sz="2400" dirty="0"/>
              <a:t>フォルダの追加</a:t>
            </a:r>
            <a:r>
              <a:rPr lang="en-US" altLang="ja-JP" sz="2400" dirty="0"/>
              <a:t>] </a:t>
            </a:r>
            <a:r>
              <a:rPr lang="ja-JP" altLang="en-US" sz="2400" dirty="0"/>
              <a:t>ボタンを押す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90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10" y="2517179"/>
            <a:ext cx="6160980" cy="38771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ドキュメントの組み込み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6350794" y="6136481"/>
            <a:ext cx="609600" cy="188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474619" y="4700587"/>
            <a:ext cx="1019175" cy="1881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83606" y="1561382"/>
            <a:ext cx="4776788" cy="188113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6"/>
            </a:pPr>
            <a:r>
              <a:rPr kumimoji="1" lang="en-US" altLang="ja-JP" sz="2400" dirty="0"/>
              <a:t>[</a:t>
            </a:r>
            <a:r>
              <a:rPr kumimoji="1" lang="ja-JP" altLang="en-US" sz="2400" dirty="0"/>
              <a:t>上へ移動</a:t>
            </a:r>
            <a:r>
              <a:rPr kumimoji="1" lang="en-US" altLang="ja-JP" sz="2400" dirty="0"/>
              <a:t>] </a:t>
            </a:r>
            <a:r>
              <a:rPr kumimoji="1" lang="ja-JP" altLang="en-US" sz="2400" dirty="0"/>
              <a:t>ボタンを押して、</a:t>
            </a:r>
            <a:br>
              <a:rPr kumimoji="1" lang="en-US" altLang="ja-JP" sz="2400" dirty="0"/>
            </a:br>
            <a:r>
              <a:rPr kumimoji="1" lang="ja-JP" altLang="en-US" sz="2400" dirty="0"/>
              <a:t>一番上まで移動させる</a:t>
            </a:r>
          </a:p>
        </p:txBody>
      </p:sp>
      <p:cxnSp>
        <p:nvCxnSpPr>
          <p:cNvPr id="9" name="直線コネクタ 8"/>
          <p:cNvCxnSpPr>
            <a:stCxn id="6" idx="3"/>
            <a:endCxn id="11" idx="1"/>
          </p:cNvCxnSpPr>
          <p:nvPr/>
        </p:nvCxnSpPr>
        <p:spPr>
          <a:xfrm flipV="1">
            <a:off x="7493794" y="4650447"/>
            <a:ext cx="237032" cy="14420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7730826" y="4416951"/>
            <a:ext cx="949624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連打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189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92100" y="3037640"/>
            <a:ext cx="8559800" cy="1000960"/>
          </a:xfrm>
        </p:spPr>
        <p:txBody>
          <a:bodyPr>
            <a:noAutofit/>
          </a:bodyPr>
          <a:lstStyle/>
          <a:p>
            <a:r>
              <a:rPr kumimoji="1" lang="ja-JP" altLang="en-US" sz="4800" b="1" dirty="0"/>
              <a:t>基本的なプログラミング</a:t>
            </a:r>
          </a:p>
        </p:txBody>
      </p:sp>
    </p:spTree>
    <p:extLst>
      <p:ext uri="{BB962C8B-B14F-4D97-AF65-F5344CB8AC3E}">
        <p14:creationId xmlns:p14="http://schemas.microsoft.com/office/powerpoint/2010/main" val="3444062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lang="ja-JP" altLang="en-US" dirty="0"/>
              <a:t> </a:t>
            </a:r>
            <a:r>
              <a:rPr kumimoji="1" lang="ja-JP" altLang="en-US" dirty="0"/>
              <a:t>プロジェクトの作成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7" y="2120961"/>
            <a:ext cx="2536542" cy="137110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6" y="4436252"/>
            <a:ext cx="3023425" cy="2082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06" y="2763746"/>
            <a:ext cx="4582550" cy="3156445"/>
          </a:xfrm>
          <a:prstGeom prst="rect">
            <a:avLst/>
          </a:prstGeom>
        </p:spPr>
      </p:pic>
      <p:sp>
        <p:nvSpPr>
          <p:cNvPr id="8" name="横巻き 7"/>
          <p:cNvSpPr/>
          <p:nvPr/>
        </p:nvSpPr>
        <p:spPr>
          <a:xfrm>
            <a:off x="188628" y="136014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Workshop1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9" name="右矢印 8"/>
          <p:cNvSpPr/>
          <p:nvPr/>
        </p:nvSpPr>
        <p:spPr>
          <a:xfrm rot="5400000">
            <a:off x="1691839" y="3582664"/>
            <a:ext cx="501299" cy="474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18900000">
            <a:off x="3553679" y="4791621"/>
            <a:ext cx="501299" cy="474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5745" y="1563748"/>
            <a:ext cx="289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1. [</a:t>
            </a:r>
            <a:r>
              <a:rPr kumimoji="1" lang="ja-JP" altLang="en-US" sz="1600" dirty="0"/>
              <a:t>新規プロジェクト</a:t>
            </a:r>
            <a:r>
              <a:rPr kumimoji="1" lang="en-US" altLang="ja-JP" sz="1600" dirty="0"/>
              <a:t>...]</a:t>
            </a:r>
            <a:br>
              <a:rPr kumimoji="1" lang="en-US" altLang="ja-JP" sz="1600" dirty="0"/>
            </a:br>
            <a:r>
              <a:rPr kumimoji="1" lang="ja-JP" altLang="en-US" sz="1600" dirty="0"/>
              <a:t>ボタンを押す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000" y="4097698"/>
            <a:ext cx="333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kumimoji="1" lang="ja-JP" altLang="en-US" sz="1600" dirty="0"/>
              <a:t>そのまま </a:t>
            </a:r>
            <a:r>
              <a:rPr kumimoji="1" lang="en-US" altLang="ja-JP" sz="1600" dirty="0"/>
              <a:t>[</a:t>
            </a:r>
            <a:r>
              <a:rPr kumimoji="1" lang="ja-JP" altLang="en-US" sz="1600" dirty="0"/>
              <a:t>次へ</a:t>
            </a:r>
            <a:r>
              <a:rPr kumimoji="1" lang="en-US" altLang="ja-JP" sz="1600" dirty="0"/>
              <a:t>] </a:t>
            </a:r>
            <a:r>
              <a:rPr kumimoji="1" lang="ja-JP" altLang="en-US" sz="1600" dirty="0"/>
              <a:t>ボタンを押す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32625" y="2095709"/>
            <a:ext cx="438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3. </a:t>
            </a:r>
            <a:r>
              <a:rPr kumimoji="1" lang="ja-JP" altLang="en-US" sz="1600" dirty="0"/>
              <a:t>プロジェクト名（</a:t>
            </a:r>
            <a:r>
              <a:rPr kumimoji="1" lang="en-US" altLang="ja-JP" sz="1600" dirty="0"/>
              <a:t>Workshop1</a:t>
            </a:r>
            <a:r>
              <a:rPr kumimoji="1" lang="ja-JP" altLang="en-US" sz="1600" dirty="0"/>
              <a:t>）をつけて、</a:t>
            </a:r>
            <a:endParaRPr kumimoji="1" lang="en-US" altLang="ja-JP" sz="1600" dirty="0"/>
          </a:p>
          <a:p>
            <a:pPr algn="ctr"/>
            <a:r>
              <a:rPr kumimoji="1" lang="en-US" altLang="ja-JP" sz="1600" dirty="0"/>
              <a:t>[</a:t>
            </a:r>
            <a:r>
              <a:rPr kumimoji="1" lang="ja-JP" altLang="en-US" sz="1600" dirty="0"/>
              <a:t>終了</a:t>
            </a:r>
            <a:r>
              <a:rPr kumimoji="1" lang="en-US" altLang="ja-JP" sz="1600" dirty="0"/>
              <a:t>] </a:t>
            </a:r>
            <a:r>
              <a:rPr kumimoji="1" lang="ja-JP" altLang="en-US" sz="1600" dirty="0"/>
              <a:t>ボタンを押す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1033462" y="2636044"/>
            <a:ext cx="345281" cy="34766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14538" y="6372706"/>
            <a:ext cx="347662" cy="1090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24588" y="3176589"/>
            <a:ext cx="1907381" cy="160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086601" y="5702302"/>
            <a:ext cx="514350" cy="14922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69731" y="4492627"/>
            <a:ext cx="842169" cy="1682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stCxn id="18" idx="1"/>
            <a:endCxn id="20" idx="3"/>
          </p:cNvCxnSpPr>
          <p:nvPr/>
        </p:nvCxnSpPr>
        <p:spPr>
          <a:xfrm flipH="1">
            <a:off x="5205323" y="4576764"/>
            <a:ext cx="264408" cy="12948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 19"/>
          <p:cNvSpPr/>
          <p:nvPr/>
        </p:nvSpPr>
        <p:spPr>
          <a:xfrm>
            <a:off x="4473199" y="4515525"/>
            <a:ext cx="732124" cy="38145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402368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プロジェクトの作成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567174"/>
            <a:ext cx="6934200" cy="504982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29214" y="2269355"/>
            <a:ext cx="1786900" cy="20853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967065" y="2269355"/>
            <a:ext cx="5049539" cy="40214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>
            <a:endCxn id="8" idx="2"/>
          </p:cNvCxnSpPr>
          <p:nvPr/>
        </p:nvCxnSpPr>
        <p:spPr>
          <a:xfrm flipH="1" flipV="1">
            <a:off x="1579978" y="1911494"/>
            <a:ext cx="40738" cy="36560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/>
        </p:nvSpPr>
        <p:spPr>
          <a:xfrm>
            <a:off x="134815" y="1444502"/>
            <a:ext cx="2890325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プロジェクトウィンドウ</a:t>
            </a:r>
          </a:p>
        </p:txBody>
      </p:sp>
      <p:cxnSp>
        <p:nvCxnSpPr>
          <p:cNvPr id="12" name="直線コネクタ 11"/>
          <p:cNvCxnSpPr>
            <a:endCxn id="13" idx="2"/>
          </p:cNvCxnSpPr>
          <p:nvPr/>
        </p:nvCxnSpPr>
        <p:spPr>
          <a:xfrm flipV="1">
            <a:off x="5741962" y="1911494"/>
            <a:ext cx="109026" cy="35786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4405825" y="1444502"/>
            <a:ext cx="2890325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テキストエディタ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118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フォント変更のすすめ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57183" r="15348" b="19408"/>
          <a:stretch/>
        </p:blipFill>
        <p:spPr>
          <a:xfrm>
            <a:off x="958364" y="1904822"/>
            <a:ext cx="1862474" cy="3979417"/>
          </a:xfrm>
          <a:prstGeom prst="rect">
            <a:avLst/>
          </a:prstGeom>
          <a:ln w="6350">
            <a:solidFill>
              <a:schemeClr val="accent5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55" y="1904822"/>
            <a:ext cx="4454336" cy="385144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3051" y="1503363"/>
            <a:ext cx="3636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kumimoji="1" lang="en-US" altLang="ja-JP" sz="1600" dirty="0"/>
              <a:t>[</a:t>
            </a:r>
            <a:r>
              <a:rPr kumimoji="1" lang="ja-JP" altLang="en-US" sz="1600" dirty="0"/>
              <a:t>ツール</a:t>
            </a:r>
            <a:r>
              <a:rPr kumimoji="1" lang="en-US" altLang="ja-JP" sz="1600" dirty="0"/>
              <a:t>] </a:t>
            </a:r>
            <a:r>
              <a:rPr kumimoji="1" lang="ja-JP" altLang="en-US" sz="1600" dirty="0"/>
              <a:t>⇨ </a:t>
            </a:r>
            <a:r>
              <a:rPr kumimoji="1" lang="en-US" altLang="ja-JP" sz="1600" dirty="0"/>
              <a:t>[</a:t>
            </a:r>
            <a:r>
              <a:rPr kumimoji="1" lang="ja-JP" altLang="en-US" sz="1600" dirty="0"/>
              <a:t>オプション</a:t>
            </a:r>
            <a:r>
              <a:rPr kumimoji="1" lang="en-US" altLang="ja-JP" sz="1600" dirty="0"/>
              <a:t>] </a:t>
            </a:r>
            <a:r>
              <a:rPr kumimoji="1" lang="ja-JP" altLang="en-US" sz="1600" dirty="0"/>
              <a:t>と進む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79296" y="1503363"/>
            <a:ext cx="4836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kumimoji="1" lang="en-US" altLang="ja-JP" sz="1600" dirty="0"/>
              <a:t>[</a:t>
            </a:r>
            <a:r>
              <a:rPr kumimoji="1" lang="ja-JP" altLang="en-US" sz="1600" dirty="0"/>
              <a:t>フォントと色</a:t>
            </a:r>
            <a:r>
              <a:rPr kumimoji="1" lang="en-US" altLang="ja-JP" sz="1600" dirty="0"/>
              <a:t>]</a:t>
            </a:r>
            <a:r>
              <a:rPr kumimoji="1" lang="ja-JP" altLang="en-US" sz="1600" dirty="0"/>
              <a:t> タブでフォントを変更する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243013" y="2112169"/>
            <a:ext cx="371475" cy="202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12481" y="2112169"/>
            <a:ext cx="543719" cy="5135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57302" y="5539093"/>
            <a:ext cx="1359694" cy="2076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040981" y="3471069"/>
            <a:ext cx="2035969" cy="1611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027793" y="3490913"/>
            <a:ext cx="101795" cy="1412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16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フォント変更のすすめ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33" y="2042084"/>
            <a:ext cx="6146134" cy="451603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628775" y="1541463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3"/>
            </a:pPr>
            <a:r>
              <a:rPr kumimoji="1" lang="en-US" altLang="ja-JP" dirty="0"/>
              <a:t>[</a:t>
            </a:r>
            <a:r>
              <a:rPr kumimoji="1" lang="ja-JP" altLang="en-US" dirty="0"/>
              <a:t>その他</a:t>
            </a:r>
            <a:r>
              <a:rPr kumimoji="1" lang="en-US" altLang="ja-JP" dirty="0"/>
              <a:t>]</a:t>
            </a:r>
            <a:r>
              <a:rPr kumimoji="1" lang="ja-JP" altLang="en-US" dirty="0"/>
              <a:t> タブの </a:t>
            </a:r>
            <a:r>
              <a:rPr kumimoji="1" lang="en-US" altLang="ja-JP" dirty="0"/>
              <a:t>[</a:t>
            </a:r>
            <a:r>
              <a:rPr kumimoji="1" lang="ja-JP" altLang="en-US" dirty="0"/>
              <a:t>出力</a:t>
            </a:r>
            <a:r>
              <a:rPr kumimoji="1" lang="en-US" altLang="ja-JP" dirty="0"/>
              <a:t>] </a:t>
            </a:r>
            <a:r>
              <a:rPr kumimoji="1" lang="ja-JP" altLang="en-US" dirty="0"/>
              <a:t>タブでフォントを変更する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36306" y="2289175"/>
            <a:ext cx="488157" cy="603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2714" y="2967038"/>
            <a:ext cx="335755" cy="2119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034214" y="3607594"/>
            <a:ext cx="338136" cy="1881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855369" y="6279356"/>
            <a:ext cx="657226" cy="2000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13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プロジェクト作成のすすめ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54440"/>
            <a:ext cx="7886700" cy="607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dirty="0"/>
              <a:t>時々左上にこんなものを表示します</a:t>
            </a:r>
          </a:p>
        </p:txBody>
      </p:sp>
      <p:grpSp>
        <p:nvGrpSpPr>
          <p:cNvPr id="4" name="グループ化 3"/>
          <p:cNvGrpSpPr/>
          <p:nvPr/>
        </p:nvGrpSpPr>
        <p:grpSpPr>
          <a:xfrm>
            <a:off x="1540900" y="2385625"/>
            <a:ext cx="6062200" cy="1081041"/>
            <a:chOff x="1413025" y="2957125"/>
            <a:chExt cx="6062200" cy="1081041"/>
          </a:xfrm>
        </p:grpSpPr>
        <p:sp>
          <p:nvSpPr>
            <p:cNvPr id="8" name="横巻き 7"/>
            <p:cNvSpPr/>
            <p:nvPr/>
          </p:nvSpPr>
          <p:spPr>
            <a:xfrm>
              <a:off x="1413025" y="2957125"/>
              <a:ext cx="2051234" cy="1081041"/>
            </a:xfrm>
            <a:prstGeom prst="horizontalScroll">
              <a:avLst>
                <a:gd name="adj" fmla="val 9765"/>
              </a:avLst>
            </a:prstGeom>
            <a:solidFill>
              <a:srgbClr val="FFCCC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72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新規プロジェクト</a:t>
              </a: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「</a:t>
              </a:r>
              <a:r>
                <a:rPr kumimoji="0" lang="en-US" altLang="ja-JP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Workshop1</a:t>
              </a:r>
              <a:r>
                <a:rPr kumimoji="0" lang="ja-JP" alt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」</a:t>
              </a:r>
              <a:endParaRPr kumimoji="0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を作ろう</a:t>
              </a:r>
            </a:p>
          </p:txBody>
        </p:sp>
        <p:sp>
          <p:nvSpPr>
            <p:cNvPr id="9" name="横巻き 8"/>
            <p:cNvSpPr/>
            <p:nvPr/>
          </p:nvSpPr>
          <p:spPr>
            <a:xfrm>
              <a:off x="5423991" y="2957125"/>
              <a:ext cx="2051234" cy="1081041"/>
            </a:xfrm>
            <a:prstGeom prst="horizontalScroll">
              <a:avLst>
                <a:gd name="adj" fmla="val 976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7200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既存プロジェクト</a:t>
              </a: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「</a:t>
              </a:r>
              <a:r>
                <a:rPr kumimoji="0" lang="en-US" altLang="ja-JP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Workshop1</a:t>
              </a:r>
              <a:r>
                <a:rPr kumimoji="0" lang="ja-JP" alt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」</a:t>
              </a:r>
              <a:endParaRPr kumimoji="0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を使おう</a:t>
              </a:r>
            </a:p>
          </p:txBody>
        </p:sp>
      </p:grpSp>
      <p:sp>
        <p:nvSpPr>
          <p:cNvPr id="6" name="上矢印吹き出し 5"/>
          <p:cNvSpPr/>
          <p:nvPr/>
        </p:nvSpPr>
        <p:spPr>
          <a:xfrm>
            <a:off x="888521" y="3628990"/>
            <a:ext cx="3355992" cy="1589038"/>
          </a:xfrm>
          <a:prstGeom prst="upArrowCallout">
            <a:avLst>
              <a:gd name="adj1" fmla="val 17918"/>
              <a:gd name="adj2" fmla="val 20573"/>
              <a:gd name="adj3" fmla="val 22344"/>
              <a:gd name="adj4" fmla="val 64977"/>
            </a:avLst>
          </a:prstGeom>
          <a:ln w="19050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bIns="0" rtlCol="0" anchor="ctr"/>
          <a:lstStyle/>
          <a:p>
            <a:pPr algn="ctr"/>
            <a:r>
              <a:rPr kumimoji="1" lang="ja-JP" altLang="en-US" sz="2200">
                <a:latin typeface="+mn-ea"/>
              </a:rPr>
              <a:t>新しく作ったほうが</a:t>
            </a:r>
            <a:endParaRPr kumimoji="1" lang="en-US" altLang="ja-JP" sz="2200">
              <a:latin typeface="+mn-ea"/>
            </a:endParaRPr>
          </a:p>
          <a:p>
            <a:pPr algn="ctr"/>
            <a:r>
              <a:rPr lang="ja-JP" altLang="en-US" sz="2200">
                <a:latin typeface="+mn-ea"/>
              </a:rPr>
              <a:t>手っ取り早いとき</a:t>
            </a:r>
            <a:endParaRPr kumimoji="1" lang="ja-JP" altLang="en-US" sz="2200">
              <a:latin typeface="+mn-ea"/>
            </a:endParaRPr>
          </a:p>
        </p:txBody>
      </p:sp>
      <p:sp>
        <p:nvSpPr>
          <p:cNvPr id="7" name="上矢印吹き出し 6"/>
          <p:cNvSpPr/>
          <p:nvPr/>
        </p:nvSpPr>
        <p:spPr>
          <a:xfrm>
            <a:off x="4899487" y="3628990"/>
            <a:ext cx="3355992" cy="1589038"/>
          </a:xfrm>
          <a:prstGeom prst="upArrowCallout">
            <a:avLst>
              <a:gd name="adj1" fmla="val 17918"/>
              <a:gd name="adj2" fmla="val 20573"/>
              <a:gd name="adj3" fmla="val 22344"/>
              <a:gd name="adj4" fmla="val 64977"/>
            </a:avLst>
          </a:prstGeom>
          <a:ln w="19050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08000" bIns="0" rtlCol="0" anchor="ctr"/>
          <a:lstStyle/>
          <a:p>
            <a:pPr algn="ctr"/>
            <a:r>
              <a:rPr kumimoji="1" lang="ja-JP" altLang="en-US" sz="2200" dirty="0">
                <a:latin typeface="+mn-ea"/>
              </a:rPr>
              <a:t>あるものを使ったほうが</a:t>
            </a:r>
            <a:endParaRPr kumimoji="1" lang="en-US" altLang="ja-JP" sz="2200" dirty="0">
              <a:latin typeface="+mn-ea"/>
            </a:endParaRPr>
          </a:p>
          <a:p>
            <a:pPr algn="ctr"/>
            <a:r>
              <a:rPr kumimoji="1" lang="ja-JP" altLang="en-US" sz="2200" dirty="0">
                <a:latin typeface="+mn-ea"/>
              </a:rPr>
              <a:t>手っ取り早いとき</a:t>
            </a:r>
          </a:p>
        </p:txBody>
      </p:sp>
      <p:sp>
        <p:nvSpPr>
          <p:cNvPr id="10" name="二等辺三角形 28"/>
          <p:cNvSpPr/>
          <p:nvPr/>
        </p:nvSpPr>
        <p:spPr>
          <a:xfrm rot="5400000">
            <a:off x="72627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gray">
          <a:xfrm>
            <a:off x="4775200" y="5969168"/>
            <a:ext cx="248908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sz="2000" dirty="0">
                <a:latin typeface="+mn-ea"/>
              </a:rPr>
              <a:t>覚えたか？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7160043" y="6327540"/>
            <a:ext cx="152604" cy="143187"/>
            <a:chOff x="7160043" y="6310606"/>
            <a:chExt cx="152604" cy="143187"/>
          </a:xfrm>
        </p:grpSpPr>
        <p:sp>
          <p:nvSpPr>
            <p:cNvPr id="13" name="正方形/長方形 12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7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800" b="1" dirty="0"/>
              <a:t>2.1  </a:t>
            </a:r>
            <a:r>
              <a:rPr lang="ja-JP" altLang="en-US" sz="4800" b="1" dirty="0"/>
              <a:t>文字の出力</a:t>
            </a:r>
          </a:p>
        </p:txBody>
      </p:sp>
    </p:spTree>
    <p:extLst>
      <p:ext uri="{BB962C8B-B14F-4D97-AF65-F5344CB8AC3E}">
        <p14:creationId xmlns:p14="http://schemas.microsoft.com/office/powerpoint/2010/main" val="371508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コンテンツ プレースホルダ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9" b="99174" l="0" r="98444">
                        <a14:foregroundMark x1="66732" y1="13554" x2="66732" y2="13554"/>
                        <a14:foregroundMark x1="65370" y1="15041" x2="65370" y2="15041"/>
                        <a14:foregroundMark x1="2529" y1="70744" x2="2529" y2="70744"/>
                        <a14:foregroundMark x1="18288" y1="79669" x2="18288" y2="79669"/>
                        <a14:foregroundMark x1="28599" y1="75868" x2="28599" y2="75868"/>
                        <a14:foregroundMark x1="32296" y1="75868" x2="32296" y2="75868"/>
                        <a14:foregroundMark x1="21984" y1="77851" x2="21984" y2="77851"/>
                        <a14:foregroundMark x1="23541" y1="77025" x2="23541" y2="77025"/>
                        <a14:foregroundMark x1="20039" y1="79008" x2="20039" y2="79008"/>
                        <a14:foregroundMark x1="14981" y1="80661" x2="14981" y2="80661"/>
                        <a14:foregroundMark x1="16732" y1="80165" x2="16732" y2="80165"/>
                        <a14:foregroundMark x1="7782" y1="79835" x2="7782" y2="79835"/>
                        <a14:foregroundMark x1="4475" y1="77355" x2="4475" y2="77355"/>
                        <a14:foregroundMark x1="3307" y1="74545" x2="3307" y2="74545"/>
                        <a14:foregroundMark x1="3696" y1="76033" x2="3696" y2="76033"/>
                        <a14:foregroundMark x1="2918" y1="67603" x2="2918" y2="67603"/>
                        <a14:foregroundMark x1="3696" y1="64959" x2="3696" y2="64959"/>
                        <a14:foregroundMark x1="5253" y1="63140" x2="5253" y2="63140"/>
                        <a14:foregroundMark x1="6031" y1="61983" x2="6031" y2="61983"/>
                      </a14:backgroundRemoval>
                    </a14:imgEffect>
                  </a14:imgLayer>
                </a14:imgProps>
              </a:ext>
            </a:extLst>
          </a:blip>
          <a:srcRect r="1070" b="3948"/>
          <a:stretch/>
        </p:blipFill>
        <p:spPr>
          <a:xfrm>
            <a:off x="7295604" y="4803252"/>
            <a:ext cx="1636395" cy="1870081"/>
          </a:xfrm>
          <a:prstGeom prst="rect">
            <a:avLst/>
          </a:prstGeom>
        </p:spPr>
      </p:pic>
      <p:sp>
        <p:nvSpPr>
          <p:cNvPr id="8" name="横巻き 7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Workshop1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	</a:t>
            </a:r>
            <a:r>
              <a:rPr kumimoji="1" lang="en-US" altLang="ja-JP" dirty="0"/>
              <a:t>Hello NetBeans!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555" y="1447219"/>
            <a:ext cx="5940890" cy="4326450"/>
          </a:xfrm>
          <a:prstGeom prst="rect">
            <a:avLst/>
          </a:prstGeom>
        </p:spPr>
      </p:pic>
      <p:sp>
        <p:nvSpPr>
          <p:cNvPr id="5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628650" y="5969168"/>
            <a:ext cx="68134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「</a:t>
            </a:r>
            <a:r>
              <a:rPr lang="en-US" altLang="ja-JP" dirty="0" err="1">
                <a:latin typeface="+mn-ea"/>
              </a:rPr>
              <a:t>System.out.println</a:t>
            </a:r>
            <a:r>
              <a:rPr lang="en-US" altLang="ja-JP" dirty="0">
                <a:latin typeface="+mn-ea"/>
              </a:rPr>
              <a:t>(“Hello NetBeans!”);</a:t>
            </a:r>
            <a:r>
              <a:rPr lang="ja-JP" altLang="en-US" dirty="0">
                <a:latin typeface="+mn-ea"/>
              </a:rPr>
              <a:t>」と書いてみよう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9" name="正方形/長方形 8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1" name="直線コネクタ 10"/>
          <p:cNvCxnSpPr>
            <a:stCxn id="16" idx="0"/>
            <a:endCxn id="12" idx="2"/>
          </p:cNvCxnSpPr>
          <p:nvPr/>
        </p:nvCxnSpPr>
        <p:spPr>
          <a:xfrm flipV="1">
            <a:off x="4662725" y="3038565"/>
            <a:ext cx="217112" cy="37138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17" idx="3"/>
            <a:endCxn id="15" idx="1"/>
          </p:cNvCxnSpPr>
          <p:nvPr/>
        </p:nvCxnSpPr>
        <p:spPr>
          <a:xfrm flipV="1">
            <a:off x="5067301" y="4025107"/>
            <a:ext cx="426791" cy="35242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4288630" y="3409950"/>
            <a:ext cx="748189" cy="1762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48213" y="4292600"/>
            <a:ext cx="319088" cy="1698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911142" y="4464050"/>
            <a:ext cx="2064208" cy="1905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3939997" y="2571573"/>
            <a:ext cx="187968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メインクラス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5494092" y="3791611"/>
            <a:ext cx="187968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メインメソッド</a:t>
            </a:r>
          </a:p>
        </p:txBody>
      </p:sp>
      <p:cxnSp>
        <p:nvCxnSpPr>
          <p:cNvPr id="27" name="直線コネクタ 26"/>
          <p:cNvCxnSpPr>
            <a:stCxn id="18" idx="2"/>
          </p:cNvCxnSpPr>
          <p:nvPr/>
        </p:nvCxnSpPr>
        <p:spPr>
          <a:xfrm>
            <a:off x="4943246" y="4654550"/>
            <a:ext cx="223114" cy="29120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角丸四角形 27"/>
          <p:cNvSpPr/>
          <p:nvPr/>
        </p:nvSpPr>
        <p:spPr>
          <a:xfrm>
            <a:off x="4068278" y="4943799"/>
            <a:ext cx="350552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ここにソースコードを書いていく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93408A-B949-4142-82B8-13C17AEF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研究テーマ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6C15C1-AFEA-4AB5-A5DC-6E8428D4B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89185"/>
            <a:ext cx="7886700" cy="107830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ja-JP" dirty="0"/>
              <a:t>CT</a:t>
            </a:r>
            <a:r>
              <a:rPr kumimoji="1" lang="ja-JP" altLang="en-US" dirty="0"/>
              <a:t>画像に含まれる各種アーチファクトの低減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86FA1C-C235-44FF-B5B8-21122DA2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7349C1-F21A-429E-9CB7-67C059A7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4" y="3456081"/>
            <a:ext cx="2520002" cy="2520000"/>
          </a:xfrm>
          <a:prstGeom prst="rect">
            <a:avLst/>
          </a:prstGeom>
          <a:effectLst/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29CD911-0860-4143-BB2D-4AE9EA61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97" y="3429000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EE50DB0-DEF3-4D06-A797-DBE3FF24152D}"/>
              </a:ext>
            </a:extLst>
          </p:cNvPr>
          <p:cNvSpPr/>
          <p:nvPr/>
        </p:nvSpPr>
        <p:spPr>
          <a:xfrm>
            <a:off x="4111061" y="4383364"/>
            <a:ext cx="776378" cy="61127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EB826CF-D663-4CD2-ABFB-D8372EF0FBAD}"/>
              </a:ext>
            </a:extLst>
          </p:cNvPr>
          <p:cNvSpPr/>
          <p:nvPr/>
        </p:nvSpPr>
        <p:spPr>
          <a:xfrm>
            <a:off x="1777021" y="2767552"/>
            <a:ext cx="1518551" cy="444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000" dirty="0"/>
              <a:t>処理前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7DB6810-2970-4858-AAC2-39C5E496DA7B}"/>
              </a:ext>
            </a:extLst>
          </p:cNvPr>
          <p:cNvSpPr/>
          <p:nvPr/>
        </p:nvSpPr>
        <p:spPr>
          <a:xfrm>
            <a:off x="5702929" y="2767552"/>
            <a:ext cx="1518551" cy="444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000" dirty="0"/>
              <a:t>処理後</a:t>
            </a:r>
          </a:p>
        </p:txBody>
      </p:sp>
    </p:spTree>
    <p:extLst>
      <p:ext uri="{BB962C8B-B14F-4D97-AF65-F5344CB8AC3E}">
        <p14:creationId xmlns:p14="http://schemas.microsoft.com/office/powerpoint/2010/main" val="283860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Hello NetBeans!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0" y="1560536"/>
            <a:ext cx="6918839" cy="421372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628650" y="5969168"/>
            <a:ext cx="68134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dirty="0">
                <a:latin typeface="+mn-ea"/>
              </a:rPr>
              <a:t>[Ctrl] + [</a:t>
            </a:r>
            <a:r>
              <a:rPr lang="ja-JP" altLang="en-US" dirty="0">
                <a:latin typeface="+mn-ea"/>
              </a:rPr>
              <a:t>スペース</a:t>
            </a:r>
            <a:r>
              <a:rPr lang="en-US" altLang="ja-JP" dirty="0">
                <a:latin typeface="+mn-ea"/>
              </a:rPr>
              <a:t>] </a:t>
            </a:r>
            <a:r>
              <a:rPr lang="ja-JP" altLang="en-US" dirty="0">
                <a:latin typeface="+mn-ea"/>
              </a:rPr>
              <a:t>で強制的に候補を出すこともできる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8" name="正方形/長方形 7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0" name="直線コネクタ 9"/>
          <p:cNvCxnSpPr>
            <a:stCxn id="11" idx="1"/>
            <a:endCxn id="12" idx="3"/>
          </p:cNvCxnSpPr>
          <p:nvPr/>
        </p:nvCxnSpPr>
        <p:spPr>
          <a:xfrm flipH="1">
            <a:off x="3530600" y="4944532"/>
            <a:ext cx="546100" cy="15994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4076700" y="4114799"/>
            <a:ext cx="3954719" cy="165946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2228732" y="4870977"/>
            <a:ext cx="1301868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入力候補</a:t>
            </a:r>
          </a:p>
        </p:txBody>
      </p:sp>
      <p:cxnSp>
        <p:nvCxnSpPr>
          <p:cNvPr id="20" name="直線コネクタ 19"/>
          <p:cNvCxnSpPr>
            <a:stCxn id="21" idx="1"/>
            <a:endCxn id="22" idx="3"/>
          </p:cNvCxnSpPr>
          <p:nvPr/>
        </p:nvCxnSpPr>
        <p:spPr>
          <a:xfrm flipH="1" flipV="1">
            <a:off x="3530600" y="2568476"/>
            <a:ext cx="546101" cy="19767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4076701" y="1651000"/>
            <a:ext cx="3711574" cy="223030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863600" y="2334980"/>
            <a:ext cx="266700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クラスやメソッドの説明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37" y="5583871"/>
            <a:ext cx="1210741" cy="106774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0106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Hello NetBeans!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8" y="1484647"/>
            <a:ext cx="5913123" cy="4306227"/>
          </a:xfrm>
          <a:prstGeom prst="rect">
            <a:avLst/>
          </a:prstGeom>
        </p:spPr>
      </p:pic>
      <p:sp>
        <p:nvSpPr>
          <p:cNvPr id="6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gray">
          <a:xfrm>
            <a:off x="942976" y="5969168"/>
            <a:ext cx="6499106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出力ウィンドウに</a:t>
            </a:r>
            <a:r>
              <a:rPr lang="en-US" altLang="ja-JP" dirty="0">
                <a:latin typeface="+mn-ea"/>
              </a:rPr>
              <a:t>Hello NetBeans! </a:t>
            </a:r>
            <a:r>
              <a:rPr lang="ja-JP" altLang="en-US" dirty="0">
                <a:latin typeface="+mn-ea"/>
              </a:rPr>
              <a:t>と表示されたら成功！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9" name="正方形/長方形 8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1" name="直線コネクタ 10"/>
          <p:cNvCxnSpPr>
            <a:stCxn id="12" idx="3"/>
            <a:endCxn id="13" idx="1"/>
          </p:cNvCxnSpPr>
          <p:nvPr/>
        </p:nvCxnSpPr>
        <p:spPr>
          <a:xfrm flipV="1">
            <a:off x="4489450" y="1805915"/>
            <a:ext cx="257694" cy="12607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99689" y="1835150"/>
            <a:ext cx="189761" cy="1936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747144" y="1572419"/>
            <a:ext cx="2667000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ボタンを押すと実行</a:t>
            </a:r>
          </a:p>
        </p:txBody>
      </p:sp>
      <p:cxnSp>
        <p:nvCxnSpPr>
          <p:cNvPr id="22" name="直線コネクタ 21"/>
          <p:cNvCxnSpPr>
            <a:stCxn id="23" idx="0"/>
            <a:endCxn id="24" idx="2"/>
          </p:cNvCxnSpPr>
          <p:nvPr/>
        </p:nvCxnSpPr>
        <p:spPr>
          <a:xfrm flipV="1">
            <a:off x="5295516" y="4365407"/>
            <a:ext cx="31026" cy="21238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3094777" y="4577796"/>
            <a:ext cx="4401478" cy="10705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299689" y="3898415"/>
            <a:ext cx="2053706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出力ウィンドウ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86" y="5252186"/>
            <a:ext cx="1223992" cy="145612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98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800" b="1" dirty="0"/>
              <a:t>2.2 </a:t>
            </a:r>
            <a:r>
              <a:rPr lang="ja-JP" altLang="en-US" sz="4800" b="1" dirty="0"/>
              <a:t> 変数</a:t>
            </a:r>
          </a:p>
        </p:txBody>
      </p:sp>
    </p:spTree>
    <p:extLst>
      <p:ext uri="{BB962C8B-B14F-4D97-AF65-F5344CB8AC3E}">
        <p14:creationId xmlns:p14="http://schemas.microsoft.com/office/powerpoint/2010/main" val="2903517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データの入れ物「変数」</a:t>
            </a:r>
            <a:endParaRPr kumimoji="1" lang="ja-JP" altLang="en-US" dirty="0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gray">
          <a:xfrm>
            <a:off x="1845940" y="1497446"/>
            <a:ext cx="5812160" cy="122413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　変数とは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en-US" altLang="ja-JP" dirty="0">
                <a:solidFill>
                  <a:prstClr val="black"/>
                </a:solidFill>
                <a:latin typeface="+mn-ea"/>
              </a:rPr>
              <a:t>[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データ型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]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[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変数名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] ;</a:t>
            </a:r>
          </a:p>
          <a:p>
            <a:pPr algn="ctr"/>
            <a:endParaRPr lang="en-US" altLang="ja-JP" sz="1100" dirty="0">
              <a:solidFill>
                <a:prstClr val="black"/>
              </a:solidFill>
              <a:latin typeface="+mn-ea"/>
            </a:endParaRPr>
          </a:p>
          <a:p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　の形で宣言される、数値や文字を入れておく入れ物です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371476" y="3714750"/>
            <a:ext cx="8391524" cy="361950"/>
            <a:chOff x="371476" y="3714750"/>
            <a:chExt cx="8391524" cy="361950"/>
          </a:xfrm>
        </p:grpSpPr>
        <p:sp>
          <p:nvSpPr>
            <p:cNvPr id="3" name="正方形/長方形 2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int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整数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41947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４バイト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正方形/長方形 33"/>
                <p:cNvSpPr/>
                <p:nvPr/>
              </p:nvSpPr>
              <p:spPr>
                <a:xfrm>
                  <a:off x="5295898" y="37147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600">
                            <a:latin typeface="Cambria Math" panose="02040503050406030204" pitchFamily="18" charset="0"/>
                          </a:rPr>
                          <m:t>−2147483648~2147483647</m:t>
                        </m:r>
                      </m:oMath>
                    </m:oMathPara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4" name="正方形/長方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3714750"/>
                  <a:ext cx="3467102" cy="36195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グループ化 41"/>
          <p:cNvGrpSpPr/>
          <p:nvPr/>
        </p:nvGrpSpPr>
        <p:grpSpPr>
          <a:xfrm>
            <a:off x="371476" y="3295650"/>
            <a:ext cx="8391524" cy="361950"/>
            <a:chOff x="371476" y="3295650"/>
            <a:chExt cx="8391524" cy="361950"/>
          </a:xfrm>
        </p:grpSpPr>
        <p:sp>
          <p:nvSpPr>
            <p:cNvPr id="11" name="正方形/長方形 10"/>
            <p:cNvSpPr/>
            <p:nvPr/>
          </p:nvSpPr>
          <p:spPr>
            <a:xfrm>
              <a:off x="371476" y="32956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short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543045" y="32956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整数</a:t>
              </a: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3419475" y="32956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２バイト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/>
                <p:cNvSpPr/>
                <p:nvPr/>
              </p:nvSpPr>
              <p:spPr>
                <a:xfrm>
                  <a:off x="5295898" y="32956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600">
                            <a:latin typeface="Cambria Math" panose="02040503050406030204" pitchFamily="18" charset="0"/>
                          </a:rPr>
                          <m:t>−32786~32767</m:t>
                        </m:r>
                      </m:oMath>
                    </m:oMathPara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正方形/長方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3295650"/>
                  <a:ext cx="3467102" cy="3619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グループ化 43"/>
          <p:cNvGrpSpPr/>
          <p:nvPr/>
        </p:nvGrpSpPr>
        <p:grpSpPr>
          <a:xfrm>
            <a:off x="371476" y="4133850"/>
            <a:ext cx="8391524" cy="361950"/>
            <a:chOff x="371476" y="4133850"/>
            <a:chExt cx="8391524" cy="361950"/>
          </a:xfrm>
        </p:grpSpPr>
        <p:sp>
          <p:nvSpPr>
            <p:cNvPr id="12" name="正方形/長方形 11"/>
            <p:cNvSpPr/>
            <p:nvPr/>
          </p:nvSpPr>
          <p:spPr>
            <a:xfrm>
              <a:off x="371476" y="41338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long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1543045" y="41338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整数</a:t>
              </a:r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419475" y="41338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８バイト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正方形/長方形 35"/>
                <p:cNvSpPr/>
                <p:nvPr/>
              </p:nvSpPr>
              <p:spPr>
                <a:xfrm>
                  <a:off x="5295898" y="41338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100">
                            <a:latin typeface="Cambria Math" panose="02040503050406030204" pitchFamily="18" charset="0"/>
                          </a:rPr>
                          <m:t>−9223372036854775808</m:t>
                        </m:r>
                        <m:r>
                          <a:rPr kumimoji="1" lang="en-US" altLang="ja-JP" sz="1100" i="1">
                            <a:latin typeface="Cambria Math" panose="02040503050406030204" pitchFamily="18" charset="0"/>
                          </a:rPr>
                          <m:t>~9223372036854775807</m:t>
                        </m:r>
                      </m:oMath>
                    </m:oMathPara>
                  </a14:m>
                  <a:endParaRPr kumimoji="1" lang="en-US" altLang="ja-JP" sz="11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6" name="正方形/長方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4133850"/>
                  <a:ext cx="3467102" cy="3619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グループ化 44"/>
          <p:cNvGrpSpPr/>
          <p:nvPr/>
        </p:nvGrpSpPr>
        <p:grpSpPr>
          <a:xfrm>
            <a:off x="371476" y="4552950"/>
            <a:ext cx="8391524" cy="361950"/>
            <a:chOff x="371476" y="4552950"/>
            <a:chExt cx="8391524" cy="361950"/>
          </a:xfrm>
        </p:grpSpPr>
        <p:sp>
          <p:nvSpPr>
            <p:cNvPr id="13" name="正方形/長方形 12"/>
            <p:cNvSpPr/>
            <p:nvPr/>
          </p:nvSpPr>
          <p:spPr>
            <a:xfrm>
              <a:off x="371476" y="45529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float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543045" y="45529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浮動小数点数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3419475" y="45529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４バイト</a:t>
              </a:r>
              <a:endParaRPr kumimoji="1" lang="ja-JP" altLang="en-US" sz="1600" b="1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正方形/長方形 36"/>
                <p:cNvSpPr/>
                <p:nvPr/>
              </p:nvSpPr>
              <p:spPr>
                <a:xfrm>
                  <a:off x="5295898" y="45529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 algn="ctr"/>
                  <a:r>
                    <a:rPr kumimoji="1" lang="ja-JP" altLang="en-US" sz="1600" dirty="0">
                      <a:latin typeface="+mn-ea"/>
                    </a:rPr>
                    <a:t>有効数字</a:t>
                  </a:r>
                  <a:r>
                    <a:rPr kumimoji="1" lang="en-US" altLang="ja-JP" sz="1600" dirty="0">
                      <a:latin typeface="+mn-ea"/>
                    </a:rPr>
                    <a:t>7</a:t>
                  </a:r>
                  <a:r>
                    <a:rPr kumimoji="1" lang="ja-JP" altLang="en-US" sz="1600" dirty="0">
                      <a:latin typeface="+mn-ea"/>
                    </a:rPr>
                    <a:t>桁 </a:t>
                  </a:r>
                  <a14:m>
                    <m:oMath xmlns:m="http://schemas.openxmlformats.org/officeDocument/2006/math">
                      <m:r>
                        <a:rPr kumimoji="1" lang="en-US" altLang="ja-JP" sz="1600" i="1">
                          <a:latin typeface="Cambria Math" panose="02040503050406030204" pitchFamily="18" charset="0"/>
                        </a:rPr>
                        <m:t>±</m:t>
                      </m:r>
                      <m:sSup>
                        <m:sSupPr>
                          <m:ctrlP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  <m:t>−38</m:t>
                              </m:r>
                            </m:sup>
                          </m:sSup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~10</m:t>
                          </m:r>
                        </m:e>
                        <m:sup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38</m:t>
                          </m:r>
                        </m:sup>
                      </m:sSup>
                    </m:oMath>
                  </a14:m>
                  <a:endParaRPr kumimoji="1" lang="ja-JP" altLang="en-US" sz="16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正方形/長方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4552950"/>
                  <a:ext cx="3467102" cy="361950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グループ化 45"/>
          <p:cNvGrpSpPr/>
          <p:nvPr/>
        </p:nvGrpSpPr>
        <p:grpSpPr>
          <a:xfrm>
            <a:off x="371476" y="4972050"/>
            <a:ext cx="8391524" cy="361950"/>
            <a:chOff x="371476" y="4972050"/>
            <a:chExt cx="8391524" cy="361950"/>
          </a:xfrm>
        </p:grpSpPr>
        <p:sp>
          <p:nvSpPr>
            <p:cNvPr id="14" name="正方形/長方形 13"/>
            <p:cNvSpPr/>
            <p:nvPr/>
          </p:nvSpPr>
          <p:spPr>
            <a:xfrm>
              <a:off x="371476" y="49720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double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43045" y="49720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浮動小数点数</a:t>
              </a: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419475" y="49720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８バイト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5295898" y="49720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 algn="ctr"/>
                  <a:r>
                    <a:rPr kumimoji="1" lang="ja-JP" altLang="en-US" sz="1600" dirty="0">
                      <a:latin typeface="+mn-ea"/>
                    </a:rPr>
                    <a:t>有効数字</a:t>
                  </a:r>
                  <a:r>
                    <a:rPr kumimoji="1" lang="en-US" altLang="ja-JP" sz="1600" dirty="0">
                      <a:latin typeface="+mn-ea"/>
                    </a:rPr>
                    <a:t>15</a:t>
                  </a:r>
                  <a:r>
                    <a:rPr kumimoji="1" lang="ja-JP" altLang="en-US" sz="1600" dirty="0">
                      <a:latin typeface="+mn-ea"/>
                    </a:rPr>
                    <a:t>桁 </a:t>
                  </a:r>
                  <a14:m>
                    <m:oMath xmlns:m="http://schemas.openxmlformats.org/officeDocument/2006/math">
                      <m:r>
                        <a:rPr kumimoji="1" lang="en-US" altLang="ja-JP" sz="1600" i="1">
                          <a:latin typeface="Cambria Math" panose="02040503050406030204" pitchFamily="18" charset="0"/>
                        </a:rPr>
                        <m:t>±</m:t>
                      </m:r>
                      <m:sSup>
                        <m:sSupPr>
                          <m:ctrlP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  <m:t>−308</m:t>
                              </m:r>
                            </m:sup>
                          </m:sSup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~10</m:t>
                          </m:r>
                        </m:e>
                        <m:sup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308</m:t>
                          </m:r>
                        </m:sup>
                      </m:sSup>
                    </m:oMath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4972050"/>
                  <a:ext cx="3467102" cy="361950"/>
                </a:xfrm>
                <a:prstGeom prst="rect">
                  <a:avLst/>
                </a:prstGeom>
                <a:blipFill>
                  <a:blip r:embed="rId6"/>
                  <a:stretch>
                    <a:fillRect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371477" y="5391150"/>
            <a:ext cx="8391520" cy="361950"/>
            <a:chOff x="371477" y="5391150"/>
            <a:chExt cx="8391520" cy="361950"/>
          </a:xfrm>
        </p:grpSpPr>
        <p:sp>
          <p:nvSpPr>
            <p:cNvPr id="15" name="正方形/長方形 14"/>
            <p:cNvSpPr/>
            <p:nvPr/>
          </p:nvSpPr>
          <p:spPr>
            <a:xfrm>
              <a:off x="371477" y="5391150"/>
              <a:ext cx="117157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char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1543042" y="53911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文字定数</a:t>
              </a: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3419472" y="53911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１バイト</a:t>
              </a: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5295895" y="5391150"/>
              <a:ext cx="3467102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Unicode</a:t>
              </a:r>
              <a:r>
                <a:rPr kumimoji="1" lang="ja-JP" altLang="en-US" sz="1600" dirty="0">
                  <a:latin typeface="+mn-ea"/>
                </a:rPr>
                <a:t>文字（一文字）</a:t>
              </a: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371476" y="5810250"/>
            <a:ext cx="8391520" cy="361950"/>
            <a:chOff x="371476" y="5810250"/>
            <a:chExt cx="8391520" cy="361950"/>
          </a:xfrm>
        </p:grpSpPr>
        <p:sp>
          <p:nvSpPr>
            <p:cNvPr id="16" name="正方形/長方形 15"/>
            <p:cNvSpPr/>
            <p:nvPr/>
          </p:nvSpPr>
          <p:spPr>
            <a:xfrm>
              <a:off x="371476" y="5810250"/>
              <a:ext cx="1171569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String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1543041" y="58102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文字列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419471" y="58102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不定</a:t>
              </a: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95894" y="5810250"/>
              <a:ext cx="3467102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大体どん</a:t>
              </a:r>
              <a:r>
                <a:rPr kumimoji="1" lang="ja-JP" altLang="en-US" sz="1600" dirty="0" err="1">
                  <a:latin typeface="+mn-ea"/>
                </a:rPr>
                <a:t>だけ</a:t>
              </a:r>
              <a:r>
                <a:rPr kumimoji="1" lang="ja-JP" altLang="en-US" sz="1600" dirty="0">
                  <a:latin typeface="+mn-ea"/>
                </a:rPr>
                <a:t>でも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371476" y="6229350"/>
            <a:ext cx="8391520" cy="361950"/>
            <a:chOff x="371476" y="6229350"/>
            <a:chExt cx="8391520" cy="361950"/>
          </a:xfrm>
        </p:grpSpPr>
        <p:sp>
          <p:nvSpPr>
            <p:cNvPr id="17" name="正方形/長方形 16"/>
            <p:cNvSpPr/>
            <p:nvPr/>
          </p:nvSpPr>
          <p:spPr>
            <a:xfrm>
              <a:off x="371476" y="6229350"/>
              <a:ext cx="1171569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 err="1">
                  <a:latin typeface="+mn-ea"/>
                </a:rPr>
                <a:t>boolean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1543041" y="62293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論理値</a:t>
              </a: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3419471" y="62293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１バイト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95894" y="6229350"/>
              <a:ext cx="3467102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true, false</a:t>
              </a:r>
              <a:endParaRPr kumimoji="1" lang="ja-JP" altLang="en-US" sz="1600" dirty="0">
                <a:latin typeface="+mn-ea"/>
              </a:endParaRPr>
            </a:p>
          </p:txBody>
        </p:sp>
      </p:grpSp>
      <p:grpSp>
        <p:nvGrpSpPr>
          <p:cNvPr id="50" name="グループ化 49"/>
          <p:cNvGrpSpPr/>
          <p:nvPr/>
        </p:nvGrpSpPr>
        <p:grpSpPr>
          <a:xfrm>
            <a:off x="371476" y="2876550"/>
            <a:ext cx="8391520" cy="361950"/>
            <a:chOff x="371480" y="3295650"/>
            <a:chExt cx="8391520" cy="361950"/>
          </a:xfrm>
        </p:grpSpPr>
        <p:sp>
          <p:nvSpPr>
            <p:cNvPr id="51" name="正方形/長方形 50"/>
            <p:cNvSpPr/>
            <p:nvPr/>
          </p:nvSpPr>
          <p:spPr>
            <a:xfrm>
              <a:off x="371480" y="3295650"/>
              <a:ext cx="117157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データ型</a:t>
              </a: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543045" y="3295650"/>
              <a:ext cx="187643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種類</a:t>
              </a: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3419475" y="3295650"/>
              <a:ext cx="187643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サイズ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5295898" y="3295650"/>
                  <a:ext cx="3467102" cy="361950"/>
                </a:xfrm>
                <a:prstGeom prst="rect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1600" i="1" smtClean="0">
                            <a:latin typeface="Cambria Math" panose="02040503050406030204" pitchFamily="18" charset="0"/>
                          </a:rPr>
                          <m:t>扱える</m:t>
                        </m:r>
                        <m:r>
                          <a:rPr kumimoji="1" lang="ja-JP" altLang="en-US" sz="1600" i="1" dirty="0" smtClean="0">
                            <a:latin typeface="Cambria Math" panose="02040503050406030204" pitchFamily="18" charset="0"/>
                          </a:rPr>
                          <m:t>範囲</m:t>
                        </m:r>
                      </m:oMath>
                    </m:oMathPara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3295650"/>
                  <a:ext cx="3467102" cy="3619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253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グループ化 43"/>
          <p:cNvGrpSpPr/>
          <p:nvPr/>
        </p:nvGrpSpPr>
        <p:grpSpPr>
          <a:xfrm>
            <a:off x="7485094" y="5363628"/>
            <a:ext cx="1549808" cy="1237716"/>
            <a:chOff x="8701545" y="4177921"/>
            <a:chExt cx="976801" cy="78009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98" b="58042" l="10000" r="90000">
                          <a14:foregroundMark x1="29444" y1="13986" x2="29444" y2="52448"/>
                          <a14:foregroundMark x1="30556" y1="54545" x2="67222" y2="54545"/>
                          <a14:foregroundMark x1="30556" y1="13287" x2="67778" y2="13287"/>
                          <a14:foregroundMark x1="45556" y1="7692" x2="50000" y2="8392"/>
                          <a14:foregroundMark x1="74444" y1="20979" x2="74444" y2="46853"/>
                          <a14:foregroundMark x1="74444" y1="20280" x2="74444" y2="45455"/>
                          <a14:foregroundMark x1="31667" y1="23776" x2="65556" y2="23077"/>
                          <a14:foregroundMark x1="65000" y1="30070" x2="31667" y2="28671"/>
                          <a14:foregroundMark x1="32778" y1="41259" x2="65556" y2="39860"/>
                          <a14:foregroundMark x1="40000" y1="51049" x2="37778" y2="45455"/>
                          <a14:foregroundMark x1="75000" y1="21678" x2="75000" y2="46154"/>
                          <a14:foregroundMark x1="69787" y1="14362" x2="70213" y2="54255"/>
                          <a14:foregroundMark x1="34894" y1="35106" x2="62979" y2="52660"/>
                          <a14:foregroundMark x1="34894" y1="43085" x2="51489" y2="23404"/>
                          <a14:backgroundMark x1="27778" y1="14685" x2="27778" y2="53846"/>
                          <a14:backgroundMark x1="31111" y1="9790" x2="26667" y2="153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545" y="4177921"/>
              <a:ext cx="976801" cy="780098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72" b="99306" l="2401" r="97182">
                          <a14:foregroundMark x1="4175" y1="68056" x2="4175" y2="68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545" y="4177921"/>
              <a:ext cx="976801" cy="780098"/>
            </a:xfrm>
            <a:prstGeom prst="rect">
              <a:avLst/>
            </a:prstGeom>
            <a:effectLst>
              <a:glow rad="635">
                <a:schemeClr val="tx1">
                  <a:alpha val="56000"/>
                </a:schemeClr>
              </a:glow>
            </a:effec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データの入れ物「変数」</a:t>
            </a:r>
          </a:p>
        </p:txBody>
      </p:sp>
      <p:grpSp>
        <p:nvGrpSpPr>
          <p:cNvPr id="43" name="グループ化 42"/>
          <p:cNvGrpSpPr/>
          <p:nvPr/>
        </p:nvGrpSpPr>
        <p:grpSpPr>
          <a:xfrm>
            <a:off x="371476" y="3648861"/>
            <a:ext cx="8391524" cy="361950"/>
            <a:chOff x="371476" y="3714750"/>
            <a:chExt cx="8391524" cy="361950"/>
          </a:xfrm>
        </p:grpSpPr>
        <p:sp>
          <p:nvSpPr>
            <p:cNvPr id="3" name="正方形/長方形 2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int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整数</a:t>
              </a: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41947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４バイト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正方形/長方形 33"/>
                <p:cNvSpPr/>
                <p:nvPr/>
              </p:nvSpPr>
              <p:spPr>
                <a:xfrm>
                  <a:off x="5295898" y="37147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600">
                            <a:latin typeface="Cambria Math" panose="02040503050406030204" pitchFamily="18" charset="0"/>
                          </a:rPr>
                          <m:t>−2147483648~2147483647</m:t>
                        </m:r>
                      </m:oMath>
                    </m:oMathPara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4" name="正方形/長方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3714750"/>
                  <a:ext cx="3467102" cy="3619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グループ化 45"/>
          <p:cNvGrpSpPr/>
          <p:nvPr/>
        </p:nvGrpSpPr>
        <p:grpSpPr>
          <a:xfrm>
            <a:off x="371472" y="4106061"/>
            <a:ext cx="8391524" cy="361950"/>
            <a:chOff x="371476" y="4972050"/>
            <a:chExt cx="8391524" cy="361950"/>
          </a:xfrm>
        </p:grpSpPr>
        <p:sp>
          <p:nvSpPr>
            <p:cNvPr id="14" name="正方形/長方形 13"/>
            <p:cNvSpPr/>
            <p:nvPr/>
          </p:nvSpPr>
          <p:spPr>
            <a:xfrm>
              <a:off x="371476" y="49720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double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43045" y="49720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浮動小数点数</a:t>
              </a: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3419475" y="49720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８バイト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5295898" y="4972050"/>
                  <a:ext cx="3467102" cy="361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144000" tIns="72000" rIns="144000" bIns="36000" rtlCol="0" anchor="ctr"/>
                <a:lstStyle/>
                <a:p>
                  <a:pPr algn="ctr"/>
                  <a:r>
                    <a:rPr kumimoji="1" lang="ja-JP" altLang="en-US" sz="1600" dirty="0">
                      <a:latin typeface="+mn-ea"/>
                    </a:rPr>
                    <a:t>有効数字</a:t>
                  </a:r>
                  <a:r>
                    <a:rPr kumimoji="1" lang="en-US" altLang="ja-JP" sz="1600" dirty="0">
                      <a:latin typeface="+mn-ea"/>
                    </a:rPr>
                    <a:t>15</a:t>
                  </a:r>
                  <a:r>
                    <a:rPr kumimoji="1" lang="ja-JP" altLang="en-US" sz="1600" dirty="0">
                      <a:latin typeface="+mn-ea"/>
                    </a:rPr>
                    <a:t>桁 </a:t>
                  </a:r>
                  <a14:m>
                    <m:oMath xmlns:m="http://schemas.openxmlformats.org/officeDocument/2006/math">
                      <m:r>
                        <a:rPr kumimoji="1" lang="en-US" altLang="ja-JP" sz="1600" i="1">
                          <a:latin typeface="Cambria Math" panose="02040503050406030204" pitchFamily="18" charset="0"/>
                        </a:rPr>
                        <m:t>±</m:t>
                      </m:r>
                      <m:sSup>
                        <m:sSupPr>
                          <m:ctrlP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ja-JP" sz="1600" i="1">
                                  <a:latin typeface="Cambria Math" panose="02040503050406030204" pitchFamily="18" charset="0"/>
                                </a:rPr>
                                <m:t>−308</m:t>
                              </m:r>
                            </m:sup>
                          </m:sSup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~10</m:t>
                          </m:r>
                        </m:e>
                        <m:sup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308</m:t>
                          </m:r>
                        </m:sup>
                      </m:sSup>
                    </m:oMath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4972050"/>
                  <a:ext cx="3467102" cy="361950"/>
                </a:xfrm>
                <a:prstGeom prst="rect">
                  <a:avLst/>
                </a:prstGeom>
                <a:blipFill>
                  <a:blip r:embed="rId6"/>
                  <a:stretch>
                    <a:fillRect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グループ化 47"/>
          <p:cNvGrpSpPr/>
          <p:nvPr/>
        </p:nvGrpSpPr>
        <p:grpSpPr>
          <a:xfrm>
            <a:off x="376240" y="4563261"/>
            <a:ext cx="8391520" cy="361950"/>
            <a:chOff x="371476" y="5810250"/>
            <a:chExt cx="8391520" cy="361950"/>
          </a:xfrm>
        </p:grpSpPr>
        <p:sp>
          <p:nvSpPr>
            <p:cNvPr id="16" name="正方形/長方形 15"/>
            <p:cNvSpPr/>
            <p:nvPr/>
          </p:nvSpPr>
          <p:spPr>
            <a:xfrm>
              <a:off x="371476" y="5810250"/>
              <a:ext cx="1171569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>
                  <a:latin typeface="+mn-ea"/>
                </a:rPr>
                <a:t>String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1543041" y="58102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文字列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419471" y="58102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不定</a:t>
              </a: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295894" y="5810250"/>
              <a:ext cx="3467102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大体どん</a:t>
              </a:r>
              <a:r>
                <a:rPr kumimoji="1" lang="ja-JP" altLang="en-US" sz="1600" dirty="0" err="1">
                  <a:latin typeface="+mn-ea"/>
                </a:rPr>
                <a:t>だけ</a:t>
              </a:r>
              <a:r>
                <a:rPr kumimoji="1" lang="ja-JP" altLang="en-US" sz="1600" dirty="0">
                  <a:latin typeface="+mn-ea"/>
                </a:rPr>
                <a:t>でも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376240" y="5020461"/>
            <a:ext cx="8391520" cy="361950"/>
            <a:chOff x="371476" y="6229350"/>
            <a:chExt cx="8391520" cy="361950"/>
          </a:xfrm>
        </p:grpSpPr>
        <p:sp>
          <p:nvSpPr>
            <p:cNvPr id="17" name="正方形/長方形 16"/>
            <p:cNvSpPr/>
            <p:nvPr/>
          </p:nvSpPr>
          <p:spPr>
            <a:xfrm>
              <a:off x="371476" y="6229350"/>
              <a:ext cx="1171569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en-US" altLang="ja-JP" sz="1600" dirty="0" err="1">
                  <a:latin typeface="+mn-ea"/>
                </a:rPr>
                <a:t>boolean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1543041" y="62293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論理値</a:t>
              </a: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3419471" y="62293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r>
                <a:rPr kumimoji="1" lang="ja-JP" altLang="en-US" sz="1600" dirty="0">
                  <a:latin typeface="+mn-ea"/>
                </a:rPr>
                <a:t>１バイト</a:t>
              </a: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295894" y="6229350"/>
              <a:ext cx="3467102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true, false</a:t>
              </a:r>
              <a:endParaRPr kumimoji="1" lang="ja-JP" altLang="en-US" sz="1600" dirty="0">
                <a:latin typeface="+mn-ea"/>
              </a:endParaRPr>
            </a:p>
          </p:txBody>
        </p:sp>
      </p:grpSp>
      <p:grpSp>
        <p:nvGrpSpPr>
          <p:cNvPr id="50" name="グループ化 49"/>
          <p:cNvGrpSpPr/>
          <p:nvPr/>
        </p:nvGrpSpPr>
        <p:grpSpPr>
          <a:xfrm>
            <a:off x="371476" y="3191661"/>
            <a:ext cx="8391520" cy="361950"/>
            <a:chOff x="371480" y="3295650"/>
            <a:chExt cx="8391520" cy="361950"/>
          </a:xfrm>
        </p:grpSpPr>
        <p:sp>
          <p:nvSpPr>
            <p:cNvPr id="51" name="正方形/長方形 50"/>
            <p:cNvSpPr/>
            <p:nvPr/>
          </p:nvSpPr>
          <p:spPr>
            <a:xfrm>
              <a:off x="371480" y="3295650"/>
              <a:ext cx="117157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データ型</a:t>
              </a:r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1543045" y="3295650"/>
              <a:ext cx="187643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種類</a:t>
              </a:r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3419475" y="3295650"/>
              <a:ext cx="187643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サイズ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正方形/長方形 53"/>
                <p:cNvSpPr/>
                <p:nvPr/>
              </p:nvSpPr>
              <p:spPr>
                <a:xfrm>
                  <a:off x="5295898" y="3295650"/>
                  <a:ext cx="3467102" cy="361950"/>
                </a:xfrm>
                <a:prstGeom prst="rect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tIns="72000" bIns="3600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1600" i="1" smtClean="0">
                            <a:latin typeface="Cambria Math" panose="02040503050406030204" pitchFamily="18" charset="0"/>
                          </a:rPr>
                          <m:t>扱える</m:t>
                        </m:r>
                        <m:r>
                          <a:rPr kumimoji="1" lang="ja-JP" altLang="en-US" sz="1600" i="1" dirty="0" smtClean="0">
                            <a:latin typeface="Cambria Math" panose="02040503050406030204" pitchFamily="18" charset="0"/>
                          </a:rPr>
                          <m:t>範囲</m:t>
                        </m:r>
                      </m:oMath>
                    </m:oMathPara>
                  </a14:m>
                  <a:endParaRPr kumimoji="1" lang="ja-JP" altLang="en-US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98" y="3295650"/>
                  <a:ext cx="3467102" cy="3619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AutoShape 3"/>
          <p:cNvSpPr>
            <a:spLocks noChangeArrowheads="1"/>
          </p:cNvSpPr>
          <p:nvPr/>
        </p:nvSpPr>
        <p:spPr bwMode="gray">
          <a:xfrm>
            <a:off x="1845940" y="1497446"/>
            <a:ext cx="5812160" cy="122413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　変数とは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en-US" altLang="ja-JP" dirty="0">
                <a:solidFill>
                  <a:prstClr val="black"/>
                </a:solidFill>
                <a:latin typeface="+mn-ea"/>
              </a:rPr>
              <a:t>[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データ型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]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[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変数名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] ;</a:t>
            </a:r>
          </a:p>
          <a:p>
            <a:pPr algn="ctr"/>
            <a:endParaRPr lang="en-US" altLang="ja-JP" sz="1100" dirty="0">
              <a:solidFill>
                <a:prstClr val="black"/>
              </a:solidFill>
              <a:latin typeface="+mn-ea"/>
            </a:endParaRPr>
          </a:p>
          <a:p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　の形で宣言される、数値や文字を入れておく入れ物です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9" name="二等辺三角形 28"/>
          <p:cNvSpPr/>
          <p:nvPr/>
        </p:nvSpPr>
        <p:spPr>
          <a:xfrm rot="5400000">
            <a:off x="711673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AutoShape 3"/>
          <p:cNvSpPr>
            <a:spLocks noChangeArrowheads="1"/>
          </p:cNvSpPr>
          <p:nvPr/>
        </p:nvSpPr>
        <p:spPr bwMode="gray">
          <a:xfrm>
            <a:off x="2400300" y="5969168"/>
            <a:ext cx="47179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これくらいなら、簡単に覚えられそうだね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7013993" y="6327540"/>
            <a:ext cx="152604" cy="143187"/>
            <a:chOff x="7160043" y="6310606"/>
            <a:chExt cx="152604" cy="143187"/>
          </a:xfrm>
        </p:grpSpPr>
        <p:sp>
          <p:nvSpPr>
            <p:cNvPr id="37" name="正方形/長方形 3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64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12" y="5371358"/>
            <a:ext cx="1691339" cy="133709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変数の使い方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1230501" y="1577597"/>
            <a:ext cx="6684871" cy="4204077"/>
          </a:xfrm>
          <a:prstGeom prst="roundRect">
            <a:avLst>
              <a:gd name="adj" fmla="val 41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 fontScale="92500" lnSpcReduction="10000"/>
          </a:bodyPr>
          <a:lstStyle/>
          <a:p>
            <a:pPr defTabSz="540000">
              <a:lnSpc>
                <a:spcPct val="160000"/>
              </a:lnSpc>
            </a:pP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static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(String[] 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args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20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a;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double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b;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String s;</a:t>
            </a:r>
          </a:p>
          <a:p>
            <a:pPr defTabSz="540000">
              <a:lnSpc>
                <a:spcPct val="110000"/>
              </a:lnSpc>
            </a:pPr>
            <a:endParaRPr lang="ja-JP" altLang="en-US" sz="20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a = 42;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b = 3.1415926535;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s = 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"Hello, NetBeans 8.1"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defTabSz="540000">
              <a:lnSpc>
                <a:spcPct val="110000"/>
              </a:lnSpc>
            </a:pPr>
            <a:endParaRPr lang="ja-JP" altLang="en-US" sz="20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"a </a:t>
            </a:r>
            <a:r>
              <a:rPr lang="ja-JP" altLang="en-US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の値は 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a);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"b </a:t>
            </a:r>
            <a:r>
              <a:rPr lang="ja-JP" altLang="en-US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の値は 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b);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"s </a:t>
            </a:r>
            <a:r>
              <a:rPr lang="ja-JP" altLang="en-US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の値は 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ja-JP" altLang="en-US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s);</a:t>
            </a:r>
          </a:p>
          <a:p>
            <a:pPr defTabSz="540000">
              <a:lnSpc>
                <a:spcPct val="11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20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882988" y="2088726"/>
            <a:ext cx="1336462" cy="9402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7" idx="3"/>
            <a:endCxn id="16" idx="1"/>
          </p:cNvCxnSpPr>
          <p:nvPr/>
        </p:nvCxnSpPr>
        <p:spPr>
          <a:xfrm flipV="1">
            <a:off x="3219450" y="2354000"/>
            <a:ext cx="774699" cy="20483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882988" y="3237576"/>
            <a:ext cx="3279562" cy="9438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>
            <a:stCxn id="10" idx="3"/>
          </p:cNvCxnSpPr>
          <p:nvPr/>
        </p:nvCxnSpPr>
        <p:spPr>
          <a:xfrm flipV="1">
            <a:off x="5162550" y="3387906"/>
            <a:ext cx="795884" cy="32162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882987" y="4399390"/>
            <a:ext cx="4317787" cy="9250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>
            <a:stCxn id="13" idx="3"/>
          </p:cNvCxnSpPr>
          <p:nvPr/>
        </p:nvCxnSpPr>
        <p:spPr>
          <a:xfrm flipV="1">
            <a:off x="6200774" y="4584790"/>
            <a:ext cx="614537" cy="27714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3994149" y="2120504"/>
            <a:ext cx="1573261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変数の宣言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5958434" y="3154410"/>
            <a:ext cx="1573261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値の代入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6815311" y="4351294"/>
            <a:ext cx="1573261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値の表示</a:t>
            </a:r>
          </a:p>
        </p:txBody>
      </p:sp>
      <p:sp>
        <p:nvSpPr>
          <p:cNvPr id="21" name="横巻き 20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既存プロジェクト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Workshop1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を使おう</a:t>
            </a:r>
          </a:p>
        </p:txBody>
      </p:sp>
      <p:sp>
        <p:nvSpPr>
          <p:cNvPr id="15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gray">
          <a:xfrm>
            <a:off x="1781175" y="5969168"/>
            <a:ext cx="5660908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ja-JP" dirty="0">
                <a:latin typeface="+mn-ea"/>
              </a:rPr>
              <a:t> a = 42; </a:t>
            </a:r>
            <a:r>
              <a:rPr lang="ja-JP" altLang="en-US" dirty="0">
                <a:latin typeface="+mn-ea"/>
              </a:rPr>
              <a:t>のように、宣言と代入は同時にできる</a:t>
            </a:r>
          </a:p>
        </p:txBody>
      </p:sp>
      <p:grpSp>
        <p:nvGrpSpPr>
          <p:cNvPr id="18" name="グループ化 17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22" name="正方形/長方形 21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41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色々な計算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1252423" y="1561422"/>
            <a:ext cx="6684871" cy="4204077"/>
          </a:xfrm>
          <a:prstGeom prst="roundRect">
            <a:avLst>
              <a:gd name="adj" fmla="val 49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static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(String[] 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args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a = 16, b = 4;</a:t>
            </a:r>
          </a:p>
          <a:p>
            <a:pPr lvl="1">
              <a:lnSpc>
                <a:spcPct val="120000"/>
              </a:lnSpc>
            </a:pPr>
            <a:r>
              <a:rPr lang="fr-FR" altLang="ja-JP" sz="20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double</a:t>
            </a:r>
            <a:r>
              <a:rPr lang="fr-FR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2.5, y = 8.3;</a:t>
            </a:r>
          </a:p>
          <a:p>
            <a:pPr lvl="1">
              <a:lnSpc>
                <a:spcPct val="120000"/>
              </a:lnSpc>
            </a:pP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en-US" altLang="ja-JP" sz="20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20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四則演算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"a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a + 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", b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b);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"a + b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(a + b));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"a - b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(a - b));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"a * b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(a * b));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"a / b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(a / b));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20000"/>
              </a:lnSpc>
            </a:pP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en-US" altLang="ja-JP" sz="20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Math</a:t>
            </a:r>
            <a:r>
              <a:rPr lang="ja-JP" altLang="en-US" sz="20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クラス</a:t>
            </a:r>
          </a:p>
          <a:p>
            <a:pPr lvl="1">
              <a:lnSpc>
                <a:spcPct val="120000"/>
              </a:lnSpc>
            </a:pP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s-ES" altLang="ja-JP" sz="20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.println(</a:t>
            </a:r>
            <a:r>
              <a:rPr lang="es-E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"x = "</a:t>
            </a: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x + </a:t>
            </a:r>
            <a:r>
              <a:rPr lang="es-E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", y = "</a:t>
            </a: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y);</a:t>
            </a:r>
          </a:p>
          <a:p>
            <a:pPr lvl="1">
              <a:lnSpc>
                <a:spcPct val="120000"/>
              </a:lnSpc>
            </a:pP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s-ES" altLang="ja-JP" sz="20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.println(</a:t>
            </a:r>
            <a:r>
              <a:rPr lang="es-E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"x ^ y = "</a:t>
            </a:r>
            <a:r>
              <a:rPr lang="es-E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Math.pow(x, y));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“sin(x</a:t>
            </a:r>
            <a:r>
              <a:rPr lang="ja-JP" altLang="en-US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- y)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Math.sin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 - y));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20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20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20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"log(x + y) = "</a:t>
            </a: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Math.log(x + y));</a:t>
            </a:r>
          </a:p>
          <a:p>
            <a:pPr>
              <a:lnSpc>
                <a:spcPct val="1200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20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横巻き 4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Workshop2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090988" y="2724149"/>
            <a:ext cx="195262" cy="206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>
            <a:stCxn id="6" idx="0"/>
            <a:endCxn id="8" idx="1"/>
          </p:cNvCxnSpPr>
          <p:nvPr/>
        </p:nvCxnSpPr>
        <p:spPr>
          <a:xfrm flipV="1">
            <a:off x="4188619" y="2220650"/>
            <a:ext cx="506570" cy="50349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/>
        </p:nvSpPr>
        <p:spPr>
          <a:xfrm>
            <a:off x="4695189" y="1987154"/>
            <a:ext cx="3591561" cy="46699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「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+</a:t>
            </a:r>
            <a:r>
              <a:rPr lang="ja-JP" altLang="en-US" b="1" dirty="0">
                <a:solidFill>
                  <a:prstClr val="white"/>
                </a:solidFill>
                <a:latin typeface="+mn-ea"/>
              </a:rPr>
              <a:t>」で変数や文字を繋げられる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459288" y="2727074"/>
            <a:ext cx="195262" cy="206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>
            <a:stCxn id="17" idx="0"/>
            <a:endCxn id="8" idx="1"/>
          </p:cNvCxnSpPr>
          <p:nvPr/>
        </p:nvCxnSpPr>
        <p:spPr>
          <a:xfrm flipV="1">
            <a:off x="4556919" y="2220650"/>
            <a:ext cx="138270" cy="50642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4683918" y="2930524"/>
            <a:ext cx="637381" cy="2293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stCxn id="26" idx="3"/>
          </p:cNvCxnSpPr>
          <p:nvPr/>
        </p:nvCxnSpPr>
        <p:spPr>
          <a:xfrm>
            <a:off x="5321299" y="3045222"/>
            <a:ext cx="154632" cy="11469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角丸四角形 27"/>
          <p:cNvSpPr/>
          <p:nvPr/>
        </p:nvSpPr>
        <p:spPr>
          <a:xfrm>
            <a:off x="5475931" y="2969962"/>
            <a:ext cx="3416609" cy="63510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括弧で囲うことで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演算であることを明示的に表現</a:t>
            </a:r>
          </a:p>
        </p:txBody>
      </p:sp>
      <p:sp>
        <p:nvSpPr>
          <p:cNvPr id="44" name="正方形/長方形 43"/>
          <p:cNvSpPr/>
          <p:nvPr/>
        </p:nvSpPr>
        <p:spPr>
          <a:xfrm>
            <a:off x="4632326" y="4634231"/>
            <a:ext cx="549274" cy="2293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>
            <a:stCxn id="44" idx="2"/>
          </p:cNvCxnSpPr>
          <p:nvPr/>
        </p:nvCxnSpPr>
        <p:spPr>
          <a:xfrm>
            <a:off x="4906963" y="4863626"/>
            <a:ext cx="213677" cy="54767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角丸四角形 45"/>
          <p:cNvSpPr/>
          <p:nvPr/>
        </p:nvSpPr>
        <p:spPr>
          <a:xfrm>
            <a:off x="3349549" y="5364845"/>
            <a:ext cx="4098131" cy="482771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さまざまな演算が可能な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Math</a:t>
            </a:r>
            <a:r>
              <a:rPr lang="ja-JP" altLang="en-US" b="1" dirty="0">
                <a:solidFill>
                  <a:prstClr val="white"/>
                </a:solidFill>
                <a:latin typeface="+mn-ea"/>
              </a:rPr>
              <a:t>クラス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AutoShape 3"/>
          <p:cNvSpPr>
            <a:spLocks noChangeArrowheads="1"/>
          </p:cNvSpPr>
          <p:nvPr/>
        </p:nvSpPr>
        <p:spPr bwMode="gray">
          <a:xfrm>
            <a:off x="1828800" y="5969168"/>
            <a:ext cx="561328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「</a:t>
            </a:r>
            <a:r>
              <a:rPr lang="en-US" altLang="ja-JP" dirty="0">
                <a:latin typeface="+mn-ea"/>
              </a:rPr>
              <a:t>Math.</a:t>
            </a:r>
            <a:r>
              <a:rPr lang="ja-JP" altLang="en-US" dirty="0">
                <a:latin typeface="+mn-ea"/>
              </a:rPr>
              <a:t>」と打ち込んで候補を観察してみよう</a:t>
            </a:r>
          </a:p>
        </p:txBody>
      </p:sp>
      <p:grpSp>
        <p:nvGrpSpPr>
          <p:cNvPr id="75" name="グループ化 74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76" name="正方形/長方形 75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1" name="図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58" y="5357970"/>
            <a:ext cx="1403409" cy="1403409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846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800" b="1" dirty="0"/>
              <a:t>2.3  if</a:t>
            </a:r>
            <a:r>
              <a:rPr lang="ja-JP" altLang="en-US" sz="4800" b="1" dirty="0"/>
              <a:t>文</a:t>
            </a:r>
          </a:p>
        </p:txBody>
      </p:sp>
    </p:spTree>
    <p:extLst>
      <p:ext uri="{BB962C8B-B14F-4D97-AF65-F5344CB8AC3E}">
        <p14:creationId xmlns:p14="http://schemas.microsoft.com/office/powerpoint/2010/main" val="234956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f</a:t>
            </a:r>
            <a:r>
              <a:rPr kumimoji="1" lang="ja-JP" altLang="en-US" dirty="0"/>
              <a:t>文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876300" y="1561552"/>
            <a:ext cx="7391400" cy="991148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if (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評価式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) {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処理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}</a:t>
            </a:r>
          </a:p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の形で記述され、評価式の結果が正しければ処理が実行されます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gray">
          <a:xfrm>
            <a:off x="266792" y="3546189"/>
            <a:ext cx="1958797" cy="1200424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108000" bIns="36000" anchor="ctr"/>
          <a:lstStyle/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if (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評価式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A) {</a:t>
            </a:r>
          </a:p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	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処理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A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}</a:t>
            </a: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gray">
          <a:xfrm>
            <a:off x="4485934" y="3545867"/>
            <a:ext cx="1954547" cy="1848397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108000" bIns="36000" anchor="ctr"/>
          <a:lstStyle/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if (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評価式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A) {</a:t>
            </a:r>
          </a:p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	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処理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A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} else {</a:t>
            </a:r>
          </a:p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	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処理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B ;</a:t>
            </a:r>
          </a:p>
          <a:p>
            <a:pPr>
              <a:lnSpc>
                <a:spcPts val="26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}</a:t>
            </a:r>
          </a:p>
        </p:txBody>
      </p:sp>
      <p:grpSp>
        <p:nvGrpSpPr>
          <p:cNvPr id="21" name="グループ化 20"/>
          <p:cNvGrpSpPr/>
          <p:nvPr/>
        </p:nvGrpSpPr>
        <p:grpSpPr>
          <a:xfrm>
            <a:off x="2415352" y="3540449"/>
            <a:ext cx="1967412" cy="1711737"/>
            <a:chOff x="3387824" y="2988183"/>
            <a:chExt cx="2432855" cy="2116693"/>
          </a:xfrm>
        </p:grpSpPr>
        <p:sp>
          <p:nvSpPr>
            <p:cNvPr id="11" name="フローチャート: 判断 10"/>
            <p:cNvSpPr/>
            <p:nvPr/>
          </p:nvSpPr>
          <p:spPr>
            <a:xfrm>
              <a:off x="3387824" y="3265365"/>
              <a:ext cx="1810544" cy="647084"/>
            </a:xfrm>
            <a:prstGeom prst="flowChartDecision">
              <a:avLst/>
            </a:prstGeom>
            <a:ln w="19050"/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tIns="72000" bIns="36000" rtlCol="0" anchor="ctr"/>
            <a:lstStyle/>
            <a:p>
              <a:pPr algn="ctr"/>
              <a:r>
                <a:rPr kumimoji="1" lang="ja-JP" altLang="en-US" sz="1400" dirty="0"/>
                <a:t>評価式</a:t>
              </a:r>
              <a:r>
                <a:rPr kumimoji="1" lang="en-US" altLang="ja-JP" sz="1400" dirty="0"/>
                <a:t>A</a:t>
              </a:r>
              <a:endParaRPr kumimoji="1" lang="ja-JP" altLang="en-US" sz="1400" dirty="0"/>
            </a:p>
          </p:txBody>
        </p:sp>
        <p:sp>
          <p:nvSpPr>
            <p:cNvPr id="12" name="フローチャート: 処理 11"/>
            <p:cNvSpPr/>
            <p:nvPr/>
          </p:nvSpPr>
          <p:spPr>
            <a:xfrm>
              <a:off x="3628165" y="4206825"/>
              <a:ext cx="1329861" cy="432049"/>
            </a:xfrm>
            <a:prstGeom prst="flowChartProcess">
              <a:avLst/>
            </a:prstGeom>
            <a:ln w="19050"/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400" dirty="0"/>
                <a:t>処理</a:t>
              </a:r>
              <a:r>
                <a:rPr kumimoji="1" lang="en-US" altLang="ja-JP" sz="1400" dirty="0"/>
                <a:t>A</a:t>
              </a:r>
              <a:endParaRPr kumimoji="1" lang="ja-JP" altLang="en-US" sz="1400" dirty="0"/>
            </a:p>
          </p:txBody>
        </p:sp>
        <p:cxnSp>
          <p:nvCxnSpPr>
            <p:cNvPr id="13" name="直線矢印コネクタ 12"/>
            <p:cNvCxnSpPr>
              <a:endCxn id="11" idx="0"/>
            </p:cNvCxnSpPr>
            <p:nvPr/>
          </p:nvCxnSpPr>
          <p:spPr>
            <a:xfrm>
              <a:off x="4293096" y="2988183"/>
              <a:ext cx="1" cy="277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11" idx="2"/>
              <a:endCxn id="12" idx="0"/>
            </p:cNvCxnSpPr>
            <p:nvPr/>
          </p:nvCxnSpPr>
          <p:spPr>
            <a:xfrm>
              <a:off x="4293097" y="3912449"/>
              <a:ext cx="0" cy="2943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H="1">
              <a:off x="5198368" y="3588907"/>
              <a:ext cx="21776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5416132" y="3575696"/>
              <a:ext cx="0" cy="124741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2" idx="2"/>
            </p:cNvCxnSpPr>
            <p:nvPr/>
          </p:nvCxnSpPr>
          <p:spPr>
            <a:xfrm>
              <a:off x="4293097" y="4638874"/>
              <a:ext cx="0" cy="466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3722219" y="3837499"/>
              <a:ext cx="750912" cy="380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Yes</a:t>
              </a:r>
              <a:endParaRPr kumimoji="1" lang="ja-JP" altLang="en-US" sz="1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5069767" y="3212970"/>
              <a:ext cx="750912" cy="380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No</a:t>
              </a:r>
              <a:endParaRPr kumimoji="1" lang="ja-JP" altLang="en-US" sz="1400" dirty="0"/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4281043" y="4823113"/>
              <a:ext cx="1135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グループ化 60"/>
          <p:cNvGrpSpPr/>
          <p:nvPr/>
        </p:nvGrpSpPr>
        <p:grpSpPr>
          <a:xfrm>
            <a:off x="6628768" y="3522063"/>
            <a:ext cx="2249627" cy="1711736"/>
            <a:chOff x="2929139" y="4622877"/>
            <a:chExt cx="2249627" cy="1711736"/>
          </a:xfrm>
        </p:grpSpPr>
        <p:grpSp>
          <p:nvGrpSpPr>
            <p:cNvPr id="39" name="グループ化 38"/>
            <p:cNvGrpSpPr/>
            <p:nvPr/>
          </p:nvGrpSpPr>
          <p:grpSpPr>
            <a:xfrm>
              <a:off x="2929139" y="4622877"/>
              <a:ext cx="2249627" cy="1711736"/>
              <a:chOff x="3387824" y="2988183"/>
              <a:chExt cx="2781835" cy="2116691"/>
            </a:xfrm>
          </p:grpSpPr>
          <p:sp>
            <p:nvSpPr>
              <p:cNvPr id="47" name="テキスト ボックス 46"/>
              <p:cNvSpPr txBox="1"/>
              <p:nvPr/>
            </p:nvSpPr>
            <p:spPr>
              <a:xfrm>
                <a:off x="3722219" y="3837499"/>
                <a:ext cx="750912" cy="380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Yes</a:t>
                </a:r>
                <a:endParaRPr kumimoji="1" lang="ja-JP" altLang="en-US" sz="1400" dirty="0"/>
              </a:p>
            </p:txBody>
          </p:sp>
          <p:sp>
            <p:nvSpPr>
              <p:cNvPr id="40" name="フローチャート: 判断 39"/>
              <p:cNvSpPr/>
              <p:nvPr/>
            </p:nvSpPr>
            <p:spPr>
              <a:xfrm>
                <a:off x="3387824" y="3265365"/>
                <a:ext cx="1810544" cy="647084"/>
              </a:xfrm>
              <a:prstGeom prst="flowChartDecision">
                <a:avLst/>
              </a:prstGeom>
              <a:ln w="19050"/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tIns="72000" bIns="36000" rtlCol="0" anchor="ctr"/>
              <a:lstStyle/>
              <a:p>
                <a:pPr algn="ctr"/>
                <a:r>
                  <a:rPr kumimoji="1" lang="ja-JP" altLang="en-US" sz="1400" dirty="0"/>
                  <a:t>評価式</a:t>
                </a:r>
                <a:r>
                  <a:rPr kumimoji="1" lang="en-US" altLang="ja-JP" sz="1400" dirty="0"/>
                  <a:t>A</a:t>
                </a:r>
                <a:endParaRPr kumimoji="1" lang="ja-JP" altLang="en-US" sz="1400" dirty="0"/>
              </a:p>
            </p:txBody>
          </p:sp>
          <p:sp>
            <p:nvSpPr>
              <p:cNvPr id="41" name="フローチャート: 処理 40"/>
              <p:cNvSpPr/>
              <p:nvPr/>
            </p:nvSpPr>
            <p:spPr>
              <a:xfrm>
                <a:off x="3436768" y="4206824"/>
                <a:ext cx="1329861" cy="432048"/>
              </a:xfrm>
              <a:prstGeom prst="flowChartProcess">
                <a:avLst/>
              </a:prstGeom>
              <a:ln w="19050"/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72000" bIns="36000" rtlCol="0" anchor="ctr"/>
              <a:lstStyle/>
              <a:p>
                <a:pPr algn="ctr"/>
                <a:r>
                  <a:rPr kumimoji="1" lang="ja-JP" altLang="en-US" sz="1400" dirty="0"/>
                  <a:t>処理</a:t>
                </a:r>
                <a:r>
                  <a:rPr kumimoji="1" lang="en-US" altLang="ja-JP" sz="1400" dirty="0"/>
                  <a:t>A</a:t>
                </a:r>
                <a:endParaRPr kumimoji="1" lang="ja-JP" altLang="en-US" sz="1400" dirty="0"/>
              </a:p>
            </p:txBody>
          </p:sp>
          <p:cxnSp>
            <p:nvCxnSpPr>
              <p:cNvPr id="42" name="直線矢印コネクタ 41"/>
              <p:cNvCxnSpPr>
                <a:endCxn id="40" idx="0"/>
              </p:cNvCxnSpPr>
              <p:nvPr/>
            </p:nvCxnSpPr>
            <p:spPr>
              <a:xfrm>
                <a:off x="4293096" y="2988183"/>
                <a:ext cx="1" cy="2771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/>
              <p:cNvCxnSpPr>
                <a:stCxn id="40" idx="2"/>
              </p:cNvCxnSpPr>
              <p:nvPr/>
            </p:nvCxnSpPr>
            <p:spPr>
              <a:xfrm flipH="1">
                <a:off x="4293095" y="3912449"/>
                <a:ext cx="1" cy="294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/>
              <p:cNvCxnSpPr/>
              <p:nvPr/>
            </p:nvCxnSpPr>
            <p:spPr>
              <a:xfrm flipH="1">
                <a:off x="5198368" y="3588907"/>
                <a:ext cx="217764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/>
              <p:cNvCxnSpPr>
                <a:endCxn id="51" idx="2"/>
              </p:cNvCxnSpPr>
              <p:nvPr/>
            </p:nvCxnSpPr>
            <p:spPr>
              <a:xfrm flipV="1">
                <a:off x="5416132" y="4641314"/>
                <a:ext cx="0" cy="1817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>
                <a:off x="4281042" y="4638872"/>
                <a:ext cx="0" cy="466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テキスト ボックス 47"/>
              <p:cNvSpPr txBox="1"/>
              <p:nvPr/>
            </p:nvSpPr>
            <p:spPr>
              <a:xfrm>
                <a:off x="5069767" y="3212970"/>
                <a:ext cx="750912" cy="380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No</a:t>
                </a:r>
                <a:endParaRPr kumimoji="1" lang="ja-JP" altLang="en-US" sz="1400" dirty="0"/>
              </a:p>
            </p:txBody>
          </p:sp>
          <p:cxnSp>
            <p:nvCxnSpPr>
              <p:cNvPr id="49" name="直線矢印コネクタ 48"/>
              <p:cNvCxnSpPr/>
              <p:nvPr/>
            </p:nvCxnSpPr>
            <p:spPr>
              <a:xfrm flipH="1">
                <a:off x="4281043" y="4823113"/>
                <a:ext cx="113509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フローチャート: 処理 50"/>
              <p:cNvSpPr/>
              <p:nvPr/>
            </p:nvSpPr>
            <p:spPr>
              <a:xfrm>
                <a:off x="4839798" y="4209266"/>
                <a:ext cx="1329861" cy="432048"/>
              </a:xfrm>
              <a:prstGeom prst="flowChartProcess">
                <a:avLst/>
              </a:prstGeom>
              <a:ln w="19050"/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72000" bIns="36000" rtlCol="0" anchor="ctr"/>
              <a:lstStyle/>
              <a:p>
                <a:pPr algn="ctr"/>
                <a:r>
                  <a:rPr kumimoji="1" lang="ja-JP" altLang="en-US" sz="1400" dirty="0"/>
                  <a:t>処理</a:t>
                </a:r>
                <a:r>
                  <a:rPr kumimoji="1" lang="en-US" altLang="ja-JP" sz="1400" dirty="0"/>
                  <a:t>B</a:t>
                </a:r>
                <a:endParaRPr kumimoji="1" lang="ja-JP" altLang="en-US" sz="1400" dirty="0"/>
              </a:p>
            </p:txBody>
          </p:sp>
        </p:grpSp>
        <p:cxnSp>
          <p:nvCxnSpPr>
            <p:cNvPr id="57" name="直線矢印コネクタ 56"/>
            <p:cNvCxnSpPr/>
            <p:nvPr/>
          </p:nvCxnSpPr>
          <p:spPr>
            <a:xfrm flipH="1">
              <a:off x="4569011" y="5101434"/>
              <a:ext cx="1366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二等辺三角形 28"/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gray">
          <a:xfrm>
            <a:off x="2415352" y="5969168"/>
            <a:ext cx="5026730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プログラムの分岐を作る超重要な文法！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34" name="正方形/長方形 33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角丸四角形 35"/>
          <p:cNvSpPr/>
          <p:nvPr/>
        </p:nvSpPr>
        <p:spPr>
          <a:xfrm>
            <a:off x="266792" y="2967789"/>
            <a:ext cx="1958797" cy="46699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パターン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1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4481684" y="2967789"/>
            <a:ext cx="1958797" cy="46699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パターン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2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86" y="5252186"/>
            <a:ext cx="1223992" cy="1456128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81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if</a:t>
            </a:r>
            <a:r>
              <a:rPr lang="ja-JP" altLang="en-US" dirty="0"/>
              <a:t>文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190874" y="2876550"/>
            <a:ext cx="5584825" cy="2723281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static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(String[]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args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/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a = 0; </a:t>
            </a:r>
          </a:p>
          <a:p>
            <a:pPr lvl="1"/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b = 1;</a:t>
            </a:r>
          </a:p>
          <a:p>
            <a:pPr lvl="1"/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(a == b) {</a:t>
            </a:r>
          </a:p>
          <a:p>
            <a:pPr lvl="1"/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System.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“a 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 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は等しいよ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lvl="1"/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else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lvl="1"/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System.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“a 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 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 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は等しくないよ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 lvl="1"/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653540" y="1561552"/>
            <a:ext cx="5836920" cy="648248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2</a:t>
            </a:r>
            <a:r>
              <a:rPr lang="ja-JP" altLang="en-US" dirty="0" err="1">
                <a:solidFill>
                  <a:prstClr val="black"/>
                </a:solidFill>
                <a:latin typeface="+mn-ea"/>
              </a:rPr>
              <a:t>つの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値を比較するときは、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比較演算子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を用います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58155" y="3152775"/>
            <a:ext cx="2390774" cy="361950"/>
            <a:chOff x="371476" y="3714750"/>
            <a:chExt cx="3047999" cy="361950"/>
          </a:xfrm>
        </p:grpSpPr>
        <p:sp>
          <p:nvSpPr>
            <p:cNvPr id="7" name="正方形/長方形 6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==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等しい</a:t>
              </a: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58154" y="2695575"/>
            <a:ext cx="2390771" cy="361950"/>
            <a:chOff x="371480" y="3295650"/>
            <a:chExt cx="3047995" cy="361950"/>
          </a:xfrm>
        </p:grpSpPr>
        <p:sp>
          <p:nvSpPr>
            <p:cNvPr id="12" name="正方形/長方形 11"/>
            <p:cNvSpPr/>
            <p:nvPr/>
          </p:nvSpPr>
          <p:spPr>
            <a:xfrm>
              <a:off x="371480" y="3295650"/>
              <a:ext cx="117157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演算子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543045" y="3295650"/>
              <a:ext cx="1876430" cy="36195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72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意味</a:t>
              </a: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458151" y="3609975"/>
            <a:ext cx="2390774" cy="361950"/>
            <a:chOff x="371476" y="3714750"/>
            <a:chExt cx="3047999" cy="361950"/>
          </a:xfrm>
        </p:grpSpPr>
        <p:sp>
          <p:nvSpPr>
            <p:cNvPr id="17" name="正方形/長方形 16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!=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等しくない</a:t>
              </a: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453827" y="4067175"/>
            <a:ext cx="2390774" cy="361950"/>
            <a:chOff x="371476" y="3714750"/>
            <a:chExt cx="3047999" cy="361950"/>
          </a:xfrm>
        </p:grpSpPr>
        <p:sp>
          <p:nvSpPr>
            <p:cNvPr id="20" name="正方形/長方形 19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&gt;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より大きい</a:t>
              </a: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453827" y="4524375"/>
            <a:ext cx="2390774" cy="361950"/>
            <a:chOff x="371476" y="3714750"/>
            <a:chExt cx="3047999" cy="361950"/>
          </a:xfrm>
        </p:grpSpPr>
        <p:sp>
          <p:nvSpPr>
            <p:cNvPr id="23" name="正方形/長方形 22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&gt;=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以上</a:t>
              </a: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453827" y="4981575"/>
            <a:ext cx="2390774" cy="361950"/>
            <a:chOff x="371476" y="3714750"/>
            <a:chExt cx="3047999" cy="361950"/>
          </a:xfrm>
        </p:grpSpPr>
        <p:sp>
          <p:nvSpPr>
            <p:cNvPr id="26" name="正方形/長方形 25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&lt;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より小さい</a:t>
              </a: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453827" y="5438775"/>
            <a:ext cx="2390774" cy="361950"/>
            <a:chOff x="371476" y="3714750"/>
            <a:chExt cx="3047999" cy="361950"/>
          </a:xfrm>
        </p:grpSpPr>
        <p:sp>
          <p:nvSpPr>
            <p:cNvPr id="29" name="正方形/長方形 28"/>
            <p:cNvSpPr/>
            <p:nvPr/>
          </p:nvSpPr>
          <p:spPr>
            <a:xfrm>
              <a:off x="371476" y="3714750"/>
              <a:ext cx="1171573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en-US" altLang="ja-JP" sz="1600" dirty="0">
                  <a:latin typeface="+mn-ea"/>
                </a:rPr>
                <a:t>&lt;=</a:t>
              </a:r>
              <a:endParaRPr kumimoji="1" lang="ja-JP" altLang="en-US" sz="1600" dirty="0">
                <a:latin typeface="+mn-ea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1543045" y="3714750"/>
              <a:ext cx="1876430" cy="3619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44000" tIns="72000" rIns="144000" bIns="36000" rtlCol="0" anchor="ctr"/>
            <a:lstStyle/>
            <a:p>
              <a:pPr algn="ctr"/>
              <a:r>
                <a:rPr kumimoji="1" lang="ja-JP" altLang="en-US" sz="1600" dirty="0">
                  <a:latin typeface="+mn-ea"/>
                </a:rPr>
                <a:t>以下</a:t>
              </a:r>
            </a:p>
          </p:txBody>
        </p:sp>
      </p:grpSp>
      <p:sp>
        <p:nvSpPr>
          <p:cNvPr id="31" name="横巻き 30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Workshop3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69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2FEFDBB-AD4E-4509-8A5D-672B9F3D2993}"/>
              </a:ext>
            </a:extLst>
          </p:cNvPr>
          <p:cNvSpPr/>
          <p:nvPr/>
        </p:nvSpPr>
        <p:spPr>
          <a:xfrm>
            <a:off x="628650" y="2725947"/>
            <a:ext cx="7886700" cy="2622430"/>
          </a:xfrm>
          <a:prstGeom prst="roundRect">
            <a:avLst>
              <a:gd name="adj" fmla="val 8559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8000" bIns="36000"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1C6C3BB-26BD-42B5-B39A-66ED9C63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本講義の概要 </a:t>
            </a:r>
            <a:r>
              <a:rPr lang="ja-JP" altLang="en-US" dirty="0"/>
              <a:t>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C0A407-E1B3-4F18-8EE6-3C5481CF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021"/>
            <a:ext cx="7886700" cy="65419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計測画像には </a:t>
            </a:r>
            <a:r>
              <a:rPr lang="ja-JP" altLang="en-US" b="1" dirty="0"/>
              <a:t>不要な情報 </a:t>
            </a:r>
            <a:r>
              <a:rPr lang="ja-JP" altLang="en-US" dirty="0"/>
              <a:t>が多く含まれる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400E42-58AA-48B4-9FC7-EDA2EDB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663AA12-715A-4196-9372-2ED9DF1BEF2D}"/>
              </a:ext>
            </a:extLst>
          </p:cNvPr>
          <p:cNvSpPr/>
          <p:nvPr/>
        </p:nvSpPr>
        <p:spPr>
          <a:xfrm>
            <a:off x="2773392" y="2321184"/>
            <a:ext cx="3597215" cy="654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800" dirty="0"/>
              <a:t>画像情報処理技術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92B1A20-C97C-4786-80DC-3ADA8C392279}"/>
              </a:ext>
            </a:extLst>
          </p:cNvPr>
          <p:cNvSpPr/>
          <p:nvPr/>
        </p:nvSpPr>
        <p:spPr>
          <a:xfrm>
            <a:off x="993477" y="3371504"/>
            <a:ext cx="2655498" cy="5074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400" dirty="0"/>
              <a:t>前処理技術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99B43F38-6D62-426E-BA00-0B80B226C896}"/>
              </a:ext>
            </a:extLst>
          </p:cNvPr>
          <p:cNvSpPr/>
          <p:nvPr/>
        </p:nvSpPr>
        <p:spPr>
          <a:xfrm>
            <a:off x="993477" y="4426867"/>
            <a:ext cx="2655498" cy="5074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08000" bIns="36000" rtlCol="0" anchor="ctr"/>
          <a:lstStyle/>
          <a:p>
            <a:pPr algn="ctr"/>
            <a:r>
              <a:rPr kumimoji="1" lang="ja-JP" altLang="en-US" sz="2400" dirty="0"/>
              <a:t>後処理技術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26A9A9-3C11-4DBD-AF66-DADB11C881E2}"/>
              </a:ext>
            </a:extLst>
          </p:cNvPr>
          <p:cNvSpPr txBox="1"/>
          <p:nvPr/>
        </p:nvSpPr>
        <p:spPr>
          <a:xfrm>
            <a:off x="3856651" y="346225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濃度変換、フィルタ処理、ノイズ除去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18645DF-EE10-486A-9E08-450DBE130DF0}"/>
              </a:ext>
            </a:extLst>
          </p:cNvPr>
          <p:cNvSpPr txBox="1"/>
          <p:nvPr/>
        </p:nvSpPr>
        <p:spPr>
          <a:xfrm>
            <a:off x="3856651" y="448053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特徴抽出・解析、定量評価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7C22F9DD-D104-44CE-BFC5-B848DB1A4E28}"/>
              </a:ext>
            </a:extLst>
          </p:cNvPr>
          <p:cNvSpPr/>
          <p:nvPr/>
        </p:nvSpPr>
        <p:spPr>
          <a:xfrm>
            <a:off x="2486563" y="5777273"/>
            <a:ext cx="573658" cy="476224"/>
          </a:xfrm>
          <a:prstGeom prst="rightArrow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83A19D-B9CD-4FE0-842E-2BBA80BEBE78}"/>
              </a:ext>
            </a:extLst>
          </p:cNvPr>
          <p:cNvSpPr txBox="1"/>
          <p:nvPr/>
        </p:nvSpPr>
        <p:spPr>
          <a:xfrm>
            <a:off x="2773392" y="5771576"/>
            <a:ext cx="4641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rgbClr val="FF0000"/>
                </a:solidFill>
              </a:rPr>
              <a:t>Java 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を用いて実装</a:t>
            </a:r>
          </a:p>
        </p:txBody>
      </p:sp>
    </p:spTree>
    <p:extLst>
      <p:ext uri="{BB962C8B-B14F-4D97-AF65-F5344CB8AC3E}">
        <p14:creationId xmlns:p14="http://schemas.microsoft.com/office/powerpoint/2010/main" val="363998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ja-JP" sz="4800" b="1" dirty="0"/>
              <a:t>2.4 </a:t>
            </a:r>
            <a:r>
              <a:rPr lang="ja-JP" altLang="en-US" sz="4800" b="1" dirty="0"/>
              <a:t> </a:t>
            </a:r>
            <a:r>
              <a:rPr lang="en-US" altLang="ja-JP" sz="4800" b="1" dirty="0"/>
              <a:t>for</a:t>
            </a:r>
            <a:r>
              <a:rPr lang="ja-JP" altLang="en-US" sz="4800" b="1" dirty="0"/>
              <a:t>文</a:t>
            </a:r>
          </a:p>
        </p:txBody>
      </p:sp>
    </p:spTree>
    <p:extLst>
      <p:ext uri="{BB962C8B-B14F-4D97-AF65-F5344CB8AC3E}">
        <p14:creationId xmlns:p14="http://schemas.microsoft.com/office/powerpoint/2010/main" val="24437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</a:t>
            </a:r>
            <a:r>
              <a:rPr kumimoji="1" lang="ja-JP" altLang="en-US" dirty="0"/>
              <a:t>文</a:t>
            </a: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gray">
          <a:xfrm>
            <a:off x="266855" y="1539088"/>
            <a:ext cx="6021254" cy="2600873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for (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初期化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;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評価式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;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次の一歩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) { </a:t>
            </a:r>
            <a:r>
              <a:rPr lang="ja-JP" altLang="en-US" dirty="0">
                <a:solidFill>
                  <a:srgbClr val="FF0000"/>
                </a:solidFill>
                <a:latin typeface="+mn-ea"/>
              </a:rPr>
              <a:t>処理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}</a:t>
            </a:r>
          </a:p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の形で記述され、次の流れで実行されます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初期化を行う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評価式が正しければ、処理を実行する（違えば終了）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処理が終わったら、次の一歩を行う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手順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2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に戻る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447852" y="4302226"/>
            <a:ext cx="5659259" cy="2293731"/>
          </a:xfrm>
          <a:prstGeom prst="roundRect">
            <a:avLst>
              <a:gd name="adj" fmla="val 61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static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main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(String[] 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args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sum = 0;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 = 1; n &lt;= 10; n++) {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sum = sum + n;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.println(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"1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から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</a:t>
            </a:r>
            <a:r>
              <a:rPr lang="ja-JP" altLang="en-US" sz="1600" dirty="0" err="1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までの</a:t>
            </a:r>
            <a:r>
              <a:rPr lang="ja-JP" altLang="en-US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和は</a:t>
            </a:r>
            <a:r>
              <a:rPr lang="en-US" altLang="ja-JP" sz="16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" </a:t>
            </a:r>
            <a:r>
              <a:rPr lang="en-US" altLang="ja-JP" sz="16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+ sum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6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フローチャート: 処理 5"/>
          <p:cNvSpPr/>
          <p:nvPr/>
        </p:nvSpPr>
        <p:spPr>
          <a:xfrm>
            <a:off x="6876256" y="2472077"/>
            <a:ext cx="1440160" cy="432048"/>
          </a:xfrm>
          <a:prstGeom prst="flowChartProcess">
            <a:avLst/>
          </a:prstGeom>
          <a:ln w="1905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algn="ctr"/>
            <a:r>
              <a:rPr kumimoji="1" lang="ja-JP" altLang="en-US" dirty="0"/>
              <a:t>初期化</a:t>
            </a:r>
          </a:p>
        </p:txBody>
      </p:sp>
      <p:sp>
        <p:nvSpPr>
          <p:cNvPr id="7" name="フローチャート: 判断 6"/>
          <p:cNvSpPr/>
          <p:nvPr/>
        </p:nvSpPr>
        <p:spPr>
          <a:xfrm>
            <a:off x="6691064" y="3198501"/>
            <a:ext cx="1810544" cy="647084"/>
          </a:xfrm>
          <a:prstGeom prst="flowChartDecision">
            <a:avLst/>
          </a:prstGeom>
          <a:ln w="1905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algn="ctr"/>
            <a:r>
              <a:rPr kumimoji="1" lang="ja-JP" altLang="en-US" dirty="0"/>
              <a:t>評価式</a:t>
            </a:r>
          </a:p>
        </p:txBody>
      </p:sp>
      <p:sp>
        <p:nvSpPr>
          <p:cNvPr id="8" name="フローチャート: 処理 7"/>
          <p:cNvSpPr/>
          <p:nvPr/>
        </p:nvSpPr>
        <p:spPr>
          <a:xfrm>
            <a:off x="6876256" y="4139961"/>
            <a:ext cx="1440160" cy="432048"/>
          </a:xfrm>
          <a:prstGeom prst="flowChartProcess">
            <a:avLst/>
          </a:prstGeom>
          <a:ln w="1905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algn="ctr"/>
            <a:r>
              <a:rPr kumimoji="1" lang="ja-JP" altLang="en-US" dirty="0"/>
              <a:t>処理</a:t>
            </a:r>
          </a:p>
        </p:txBody>
      </p:sp>
      <p:sp>
        <p:nvSpPr>
          <p:cNvPr id="9" name="フローチャート: 処理 8"/>
          <p:cNvSpPr/>
          <p:nvPr/>
        </p:nvSpPr>
        <p:spPr>
          <a:xfrm>
            <a:off x="6876256" y="4866385"/>
            <a:ext cx="1440160" cy="432048"/>
          </a:xfrm>
          <a:prstGeom prst="flowChartProcess">
            <a:avLst/>
          </a:prstGeom>
          <a:ln w="1905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algn="ctr"/>
            <a:r>
              <a:rPr kumimoji="1" lang="ja-JP" altLang="en-US" dirty="0"/>
              <a:t>次の一歩</a:t>
            </a:r>
          </a:p>
        </p:txBody>
      </p:sp>
      <p:cxnSp>
        <p:nvCxnSpPr>
          <p:cNvPr id="10" name="直線矢印コネクタ 9"/>
          <p:cNvCxnSpPr>
            <a:stCxn id="6" idx="2"/>
            <a:endCxn id="7" idx="0"/>
          </p:cNvCxnSpPr>
          <p:nvPr/>
        </p:nvCxnSpPr>
        <p:spPr>
          <a:xfrm>
            <a:off x="7596336" y="2904125"/>
            <a:ext cx="0" cy="294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7" idx="2"/>
            <a:endCxn id="8" idx="0"/>
          </p:cNvCxnSpPr>
          <p:nvPr/>
        </p:nvCxnSpPr>
        <p:spPr>
          <a:xfrm>
            <a:off x="7596336" y="3845585"/>
            <a:ext cx="0" cy="294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8" idx="2"/>
            <a:endCxn id="9" idx="0"/>
          </p:cNvCxnSpPr>
          <p:nvPr/>
        </p:nvCxnSpPr>
        <p:spPr>
          <a:xfrm>
            <a:off x="7596336" y="4572009"/>
            <a:ext cx="0" cy="294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endCxn id="6" idx="0"/>
          </p:cNvCxnSpPr>
          <p:nvPr/>
        </p:nvCxnSpPr>
        <p:spPr>
          <a:xfrm>
            <a:off x="7596336" y="1896013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7" idx="1"/>
          </p:cNvCxnSpPr>
          <p:nvPr/>
        </p:nvCxnSpPr>
        <p:spPr>
          <a:xfrm>
            <a:off x="6424613" y="3522043"/>
            <a:ext cx="2664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" idx="1"/>
          </p:cNvCxnSpPr>
          <p:nvPr/>
        </p:nvCxnSpPr>
        <p:spPr>
          <a:xfrm flipH="1">
            <a:off x="6429375" y="5082409"/>
            <a:ext cx="44688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6424613" y="3522043"/>
            <a:ext cx="0" cy="15603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endCxn id="7" idx="3"/>
          </p:cNvCxnSpPr>
          <p:nvPr/>
        </p:nvCxnSpPr>
        <p:spPr>
          <a:xfrm flipH="1">
            <a:off x="8501608" y="3522043"/>
            <a:ext cx="2177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8719372" y="3508833"/>
            <a:ext cx="0" cy="20707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>
            <a:off x="7584281" y="5579599"/>
            <a:ext cx="11350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7596336" y="5579599"/>
            <a:ext cx="0" cy="564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7025459" y="3770635"/>
            <a:ext cx="75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 dirty="0"/>
          </a:p>
        </p:txBody>
      </p:sp>
      <p:sp>
        <p:nvSpPr>
          <p:cNvPr id="22" name="横巻き 21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Workshop4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</p:spTree>
    <p:extLst>
      <p:ext uri="{BB962C8B-B14F-4D97-AF65-F5344CB8AC3E}">
        <p14:creationId xmlns:p14="http://schemas.microsoft.com/office/powerpoint/2010/main" val="4263938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練習問題</a:t>
            </a:r>
          </a:p>
        </p:txBody>
      </p:sp>
      <p:sp>
        <p:nvSpPr>
          <p:cNvPr id="4" name="横巻き 3"/>
          <p:cNvSpPr/>
          <p:nvPr/>
        </p:nvSpPr>
        <p:spPr>
          <a:xfrm>
            <a:off x="188628" y="136015"/>
            <a:ext cx="2051234" cy="1081041"/>
          </a:xfrm>
          <a:prstGeom prst="horizontalScroll">
            <a:avLst>
              <a:gd name="adj" fmla="val 9765"/>
            </a:avLst>
          </a:prstGeom>
          <a:solidFill>
            <a:srgbClr val="FFCCCC"/>
          </a:solidFill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72000" bIns="0" rtlCol="0" anchor="ctr"/>
          <a:lstStyle/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新規プロジェクト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「</a:t>
            </a: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Workshop5</a:t>
            </a:r>
            <a:r>
              <a:rPr kumimoji="0" lang="ja-JP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」</a:t>
            </a:r>
            <a:endParaRPr kumimoji="0" lang="en-US" altLang="ja-JP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を作ろう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581150" y="1799676"/>
            <a:ext cx="5981700" cy="943523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 algn="ctr">
              <a:lnSpc>
                <a:spcPct val="150000"/>
              </a:lnSpc>
            </a:pPr>
            <a:r>
              <a:rPr lang="en-US" altLang="ja-JP" dirty="0">
                <a:solidFill>
                  <a:prstClr val="black"/>
                </a:solidFill>
                <a:latin typeface="+mn-ea"/>
              </a:rPr>
              <a:t>for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文と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if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文を使い、九九の表を出力しなさい</a:t>
            </a:r>
            <a:endParaRPr lang="en-US" altLang="ja-JP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prstClr val="black"/>
                </a:solidFill>
                <a:latin typeface="+mn-ea"/>
              </a:rPr>
              <a:t>一桁の数字の前には </a:t>
            </a:r>
            <a:r>
              <a:rPr lang="en-US" altLang="ja-JP" dirty="0">
                <a:solidFill>
                  <a:prstClr val="black"/>
                </a:solidFill>
                <a:latin typeface="+mn-ea"/>
              </a:rPr>
              <a:t>0 </a:t>
            </a:r>
            <a:r>
              <a:rPr lang="ja-JP" altLang="en-US" dirty="0">
                <a:solidFill>
                  <a:prstClr val="black"/>
                </a:solidFill>
                <a:latin typeface="+mn-ea"/>
              </a:rPr>
              <a:t>を挿入し、綺麗に揃えなさい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gray">
          <a:xfrm>
            <a:off x="781050" y="3247477"/>
            <a:ext cx="4219576" cy="2010323"/>
          </a:xfrm>
          <a:prstGeom prst="roundRect">
            <a:avLst>
              <a:gd name="adj" fmla="val 10442"/>
            </a:avLst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tIns="36000" bIns="36000" anchor="ctr"/>
          <a:lstStyle/>
          <a:p>
            <a:pPr>
              <a:lnSpc>
                <a:spcPct val="150000"/>
              </a:lnSpc>
            </a:pPr>
            <a:r>
              <a:rPr lang="ja-JP" altLang="en-US" sz="1600" b="1" dirty="0">
                <a:solidFill>
                  <a:srgbClr val="FF0000"/>
                </a:solidFill>
                <a:latin typeface="+mn-ea"/>
              </a:rPr>
              <a:t>ヒント</a:t>
            </a:r>
            <a:endParaRPr lang="en-US" altLang="ja-JP" sz="16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prstClr val="black"/>
                </a:solidFill>
                <a:latin typeface="+mn-ea"/>
              </a:rPr>
              <a:t>  print()</a:t>
            </a:r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メソッドを使うと改行されない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prstClr val="black"/>
                </a:solidFill>
                <a:latin typeface="+mn-ea"/>
              </a:rPr>
              <a:t>  for</a:t>
            </a:r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文の中に</a:t>
            </a:r>
            <a:r>
              <a:rPr lang="en-US" altLang="ja-JP" sz="1600" dirty="0">
                <a:solidFill>
                  <a:prstClr val="black"/>
                </a:solidFill>
                <a:latin typeface="+mn-ea"/>
              </a:rPr>
              <a:t>for</a:t>
            </a:r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文を入れることができる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prstClr val="black"/>
                </a:solidFill>
                <a:latin typeface="+mn-ea"/>
              </a:rPr>
              <a:t>  </a:t>
            </a:r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どこで改行を入れるかがミソ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prstClr val="black"/>
                </a:solidFill>
                <a:latin typeface="+mn-ea"/>
              </a:rPr>
              <a:t>  </a:t>
            </a:r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数字が一桁かどうかは</a:t>
            </a:r>
            <a:r>
              <a:rPr lang="en-US" altLang="ja-JP" sz="1600" dirty="0">
                <a:solidFill>
                  <a:prstClr val="black"/>
                </a:solidFill>
                <a:latin typeface="+mn-ea"/>
              </a:rPr>
              <a:t>if</a:t>
            </a:r>
            <a:r>
              <a:rPr lang="ja-JP" altLang="en-US" sz="1600" dirty="0">
                <a:solidFill>
                  <a:prstClr val="black"/>
                </a:solidFill>
                <a:latin typeface="+mn-ea"/>
              </a:rPr>
              <a:t>文で判定する</a:t>
            </a:r>
            <a:endParaRPr lang="en-US" altLang="ja-JP" sz="16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94924" y="2908923"/>
            <a:ext cx="139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/>
              <a:t>実行例</a:t>
            </a:r>
          </a:p>
        </p:txBody>
      </p:sp>
      <p:grpSp>
        <p:nvGrpSpPr>
          <p:cNvPr id="14" name="グループ化 13"/>
          <p:cNvGrpSpPr/>
          <p:nvPr/>
        </p:nvGrpSpPr>
        <p:grpSpPr>
          <a:xfrm flipH="1">
            <a:off x="1755960" y="5892968"/>
            <a:ext cx="2651126" cy="621848"/>
            <a:chOff x="5000626" y="5969168"/>
            <a:chExt cx="2719618" cy="621848"/>
          </a:xfrm>
        </p:grpSpPr>
        <p:sp>
          <p:nvSpPr>
            <p:cNvPr id="9" name="二等辺三角形 28"/>
            <p:cNvSpPr/>
            <p:nvPr/>
          </p:nvSpPr>
          <p:spPr>
            <a:xfrm rot="5400000">
              <a:off x="7440588" y="6223523"/>
              <a:ext cx="266420" cy="292893"/>
            </a:xfrm>
            <a:custGeom>
              <a:avLst/>
              <a:gdLst>
                <a:gd name="connsiteX0" fmla="*/ 0 w 256894"/>
                <a:gd name="connsiteY0" fmla="*/ 557212 h 557212"/>
                <a:gd name="connsiteX1" fmla="*/ 128447 w 256894"/>
                <a:gd name="connsiteY1" fmla="*/ 0 h 557212"/>
                <a:gd name="connsiteX2" fmla="*/ 256894 w 256894"/>
                <a:gd name="connsiteY2" fmla="*/ 557212 h 557212"/>
                <a:gd name="connsiteX3" fmla="*/ 0 w 256894"/>
                <a:gd name="connsiteY3" fmla="*/ 557212 h 557212"/>
                <a:gd name="connsiteX0" fmla="*/ 106503 w 363397"/>
                <a:gd name="connsiteY0" fmla="*/ 506412 h 506412"/>
                <a:gd name="connsiteX1" fmla="*/ 0 w 363397"/>
                <a:gd name="connsiteY1" fmla="*/ 0 h 506412"/>
                <a:gd name="connsiteX2" fmla="*/ 363397 w 363397"/>
                <a:gd name="connsiteY2" fmla="*/ 506412 h 506412"/>
                <a:gd name="connsiteX3" fmla="*/ 106503 w 363397"/>
                <a:gd name="connsiteY3" fmla="*/ 506412 h 506412"/>
                <a:gd name="connsiteX0" fmla="*/ 142513 w 399407"/>
                <a:gd name="connsiteY0" fmla="*/ 442912 h 442912"/>
                <a:gd name="connsiteX1" fmla="*/ 1 w 399407"/>
                <a:gd name="connsiteY1" fmla="*/ 0 h 442912"/>
                <a:gd name="connsiteX2" fmla="*/ 399407 w 399407"/>
                <a:gd name="connsiteY2" fmla="*/ 442912 h 442912"/>
                <a:gd name="connsiteX3" fmla="*/ 142513 w 399407"/>
                <a:gd name="connsiteY3" fmla="*/ 442912 h 442912"/>
                <a:gd name="connsiteX0" fmla="*/ 179991 w 436885"/>
                <a:gd name="connsiteY0" fmla="*/ 376237 h 376237"/>
                <a:gd name="connsiteX1" fmla="*/ 0 w 436885"/>
                <a:gd name="connsiteY1" fmla="*/ 0 h 376237"/>
                <a:gd name="connsiteX2" fmla="*/ 436885 w 436885"/>
                <a:gd name="connsiteY2" fmla="*/ 376237 h 376237"/>
                <a:gd name="connsiteX3" fmla="*/ 179991 w 436885"/>
                <a:gd name="connsiteY3" fmla="*/ 376237 h 376237"/>
                <a:gd name="connsiteX0" fmla="*/ 92542 w 349436"/>
                <a:gd name="connsiteY0" fmla="*/ 292893 h 292893"/>
                <a:gd name="connsiteX1" fmla="*/ 1 w 349436"/>
                <a:gd name="connsiteY1" fmla="*/ 0 h 292893"/>
                <a:gd name="connsiteX2" fmla="*/ 349436 w 349436"/>
                <a:gd name="connsiteY2" fmla="*/ 292893 h 292893"/>
                <a:gd name="connsiteX3" fmla="*/ 92542 w 349436"/>
                <a:gd name="connsiteY3" fmla="*/ 292893 h 29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36" h="292893">
                  <a:moveTo>
                    <a:pt x="92542" y="292893"/>
                  </a:moveTo>
                  <a:lnTo>
                    <a:pt x="1" y="0"/>
                  </a:lnTo>
                  <a:lnTo>
                    <a:pt x="349436" y="292893"/>
                  </a:lnTo>
                  <a:lnTo>
                    <a:pt x="92542" y="292893"/>
                  </a:lnTo>
                  <a:close/>
                </a:path>
              </a:pathLst>
            </a:custGeom>
            <a:solidFill>
              <a:schemeClr val="bg1"/>
            </a:solidFill>
            <a:ln w="22225" cap="sq">
              <a:solidFill>
                <a:schemeClr val="tx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AutoShape 3"/>
            <p:cNvSpPr>
              <a:spLocks noChangeArrowheads="1"/>
            </p:cNvSpPr>
            <p:nvPr/>
          </p:nvSpPr>
          <p:spPr bwMode="gray">
            <a:xfrm>
              <a:off x="5000626" y="5969168"/>
              <a:ext cx="2441456" cy="621848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wrap="none" tIns="108000" anchor="ctr"/>
            <a:lstStyle/>
            <a:p>
              <a:pPr algn="ctr"/>
              <a:r>
                <a:rPr lang="ja-JP" altLang="en-US" dirty="0">
                  <a:latin typeface="+mn-ea"/>
                </a:rPr>
                <a:t>できるかな？</a:t>
              </a:r>
            </a:p>
          </p:txBody>
        </p:sp>
        <p:grpSp>
          <p:nvGrpSpPr>
            <p:cNvPr id="11" name="グループ化 10"/>
            <p:cNvGrpSpPr/>
            <p:nvPr/>
          </p:nvGrpSpPr>
          <p:grpSpPr>
            <a:xfrm>
              <a:off x="7337843" y="6327540"/>
              <a:ext cx="152604" cy="143187"/>
              <a:chOff x="7160043" y="6310606"/>
              <a:chExt cx="152604" cy="143187"/>
            </a:xfrm>
          </p:grpSpPr>
          <p:sp>
            <p:nvSpPr>
              <p:cNvPr id="12" name="正方形/長方形 11"/>
              <p:cNvSpPr/>
              <p:nvPr/>
            </p:nvSpPr>
            <p:spPr>
              <a:xfrm rot="4682659">
                <a:off x="7194170" y="6276479"/>
                <a:ext cx="84349" cy="152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 rot="2849046">
                <a:off x="7221499" y="6367738"/>
                <a:ext cx="71429" cy="100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72" t="9323" r="20993" b="25304"/>
          <a:stretch/>
        </p:blipFill>
        <p:spPr>
          <a:xfrm>
            <a:off x="188628" y="5422899"/>
            <a:ext cx="1731380" cy="130810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529" y="3247477"/>
            <a:ext cx="2561905" cy="2714286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19991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NetBeans</a:t>
            </a:r>
            <a:r>
              <a:rPr kumimoji="1" lang="ja-JP" altLang="en-US" dirty="0"/>
              <a:t>の便利な機能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90" y="1549400"/>
            <a:ext cx="2682697" cy="495267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84300" y="2647790"/>
            <a:ext cx="2367279" cy="20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652486" y="2059167"/>
            <a:ext cx="3335814" cy="77070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自動的に必要なライブラリ等を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インポートしてくれる機能</a:t>
            </a:r>
          </a:p>
        </p:txBody>
      </p:sp>
      <p:cxnSp>
        <p:nvCxnSpPr>
          <p:cNvPr id="7" name="直線コネクタ 6"/>
          <p:cNvCxnSpPr>
            <a:stCxn id="6" idx="1"/>
            <a:endCxn id="5" idx="3"/>
          </p:cNvCxnSpPr>
          <p:nvPr/>
        </p:nvCxnSpPr>
        <p:spPr>
          <a:xfrm flipH="1">
            <a:off x="3751579" y="2444521"/>
            <a:ext cx="900907" cy="30566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384300" y="3048937"/>
            <a:ext cx="2367279" cy="2047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4652486" y="3255028"/>
            <a:ext cx="3335814" cy="958832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ソースコードを自動で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綺麗な見た目に整えてくれる機能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（自動インデント調整）</a:t>
            </a:r>
          </a:p>
        </p:txBody>
      </p:sp>
      <p:cxnSp>
        <p:nvCxnSpPr>
          <p:cNvPr id="18" name="直線コネクタ 17"/>
          <p:cNvCxnSpPr>
            <a:stCxn id="17" idx="1"/>
            <a:endCxn id="16" idx="3"/>
          </p:cNvCxnSpPr>
          <p:nvPr/>
        </p:nvCxnSpPr>
        <p:spPr>
          <a:xfrm flipH="1" flipV="1">
            <a:off x="3751579" y="3151331"/>
            <a:ext cx="900907" cy="58311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二等辺三角形 28"/>
          <p:cNvSpPr/>
          <p:nvPr/>
        </p:nvSpPr>
        <p:spPr>
          <a:xfrm rot="5400000">
            <a:off x="7275488" y="601397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gray">
          <a:xfrm>
            <a:off x="4058557" y="5413829"/>
            <a:ext cx="3218425" cy="967637"/>
          </a:xfrm>
          <a:prstGeom prst="roundRect">
            <a:avLst>
              <a:gd name="adj" fmla="val 9776"/>
            </a:avLst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テキストエディタのどこかで</a:t>
            </a:r>
            <a:endParaRPr lang="en-US" altLang="ja-JP" dirty="0">
              <a:latin typeface="+mn-ea"/>
            </a:endParaRPr>
          </a:p>
          <a:p>
            <a:pPr algn="ctr"/>
            <a:r>
              <a:rPr lang="ja-JP" altLang="en-US" dirty="0">
                <a:latin typeface="+mn-ea"/>
              </a:rPr>
              <a:t>右クリックしてみよう</a:t>
            </a:r>
          </a:p>
        </p:txBody>
      </p:sp>
      <p:grpSp>
        <p:nvGrpSpPr>
          <p:cNvPr id="26" name="グループ化 25"/>
          <p:cNvGrpSpPr/>
          <p:nvPr/>
        </p:nvGrpSpPr>
        <p:grpSpPr>
          <a:xfrm>
            <a:off x="7172743" y="6117990"/>
            <a:ext cx="152604" cy="143187"/>
            <a:chOff x="7160043" y="6310606"/>
            <a:chExt cx="152604" cy="143187"/>
          </a:xfrm>
        </p:grpSpPr>
        <p:sp>
          <p:nvSpPr>
            <p:cNvPr id="27" name="正方形/長方形 2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24" y="5146040"/>
            <a:ext cx="1139852" cy="135603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497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93298" y="2119087"/>
            <a:ext cx="8557404" cy="29609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お疲れ様でした</a:t>
            </a:r>
            <a:br>
              <a:rPr lang="en-US" altLang="ja-JP" b="1" dirty="0"/>
            </a:br>
            <a:r>
              <a:rPr lang="ja-JP" altLang="en-US" b="1" dirty="0"/>
              <a:t>つづく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685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19D7F6-B5A4-4F04-A0A7-55DAFEA6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本講義の概要 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83820-3B67-4D29-AA95-07A8384E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2020"/>
            <a:ext cx="7886700" cy="509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b="1" dirty="0"/>
              <a:t>到達目標：</a:t>
            </a:r>
            <a:endParaRPr kumimoji="1" lang="en-US" altLang="ja-JP" sz="2400" b="1" dirty="0"/>
          </a:p>
          <a:p>
            <a:pPr marL="0" indent="0">
              <a:buNone/>
            </a:pPr>
            <a:r>
              <a:rPr kumimoji="1" lang="ja-JP" altLang="en-US" sz="2400" dirty="0"/>
              <a:t>　画像処理の理論と</a:t>
            </a:r>
            <a:r>
              <a:rPr lang="ja-JP" altLang="en-US" sz="2400" dirty="0"/>
              <a:t>汎用的なプログラム実装技術</a:t>
            </a:r>
            <a:r>
              <a:rPr kumimoji="1" lang="ja-JP" altLang="en-US" sz="2400" dirty="0"/>
              <a:t>の習得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ラーニングアウトカム重点項目：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2400" dirty="0"/>
              <a:t>　「実学に基づく専門能力」「理論的な思考力」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b="1" dirty="0"/>
              <a:t>履修に必要なもの：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ノートパソコン、数学・プログラミングの基礎知識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b="1" dirty="0"/>
              <a:t>成績評価方法・基準</a:t>
            </a:r>
            <a:r>
              <a:rPr lang="ja-JP" altLang="en-US" sz="2400" b="1" dirty="0"/>
              <a:t>：</a:t>
            </a:r>
            <a:endParaRPr lang="en-US" altLang="ja-JP" sz="2400" b="1" dirty="0"/>
          </a:p>
          <a:p>
            <a:pPr marL="0" indent="0">
              <a:buNone/>
            </a:pPr>
            <a:r>
              <a:rPr kumimoji="1" lang="ja-JP" altLang="en-US" sz="2400" dirty="0"/>
              <a:t>　演習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点、レポート課題</a:t>
            </a:r>
            <a:r>
              <a:rPr kumimoji="1" lang="en-US" altLang="ja-JP" sz="2400" dirty="0"/>
              <a:t>50</a:t>
            </a:r>
            <a:r>
              <a:rPr kumimoji="1" lang="ja-JP" altLang="en-US" sz="2400" dirty="0"/>
              <a:t>点、</a:t>
            </a:r>
            <a:r>
              <a:rPr kumimoji="1" lang="en-US" altLang="ja-JP" sz="2400" dirty="0"/>
              <a:t>60</a:t>
            </a:r>
            <a:r>
              <a:rPr kumimoji="1" lang="ja-JP" altLang="en-US" sz="2400" dirty="0"/>
              <a:t>点以上で合格</a:t>
            </a:r>
            <a:endParaRPr kumimoji="1"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BE8163-82F8-4A23-914C-1DC0CF6A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75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本講義のもう一つのねらい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3025" y="1657921"/>
            <a:ext cx="6457950" cy="15805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 Java</a:t>
            </a:r>
            <a:r>
              <a:rPr kumimoji="1" lang="ja-JP" altLang="en-US" dirty="0"/>
              <a:t>の文法をしっかり学ぶ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 </a:t>
            </a:r>
            <a:r>
              <a:rPr kumimoji="1" lang="ja-JP" altLang="en-US" dirty="0"/>
              <a:t>アルゴリズムの知識を身に付ける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343025" y="3679366"/>
            <a:ext cx="6457950" cy="158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ja-JP" altLang="en-US" b="1" dirty="0">
                <a:solidFill>
                  <a:srgbClr val="FF0000"/>
                </a:solidFill>
              </a:rPr>
              <a:t>プログラムが動くのを楽しむ</a:t>
            </a:r>
            <a:endParaRPr lang="en-US" altLang="ja-JP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ja-JP" altLang="en-US" b="1" dirty="0">
                <a:solidFill>
                  <a:srgbClr val="FF0000"/>
                </a:solidFill>
              </a:rPr>
              <a:t>ソフトウェア開発を身近に感じる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7" name="乗算記号 5"/>
          <p:cNvSpPr/>
          <p:nvPr/>
        </p:nvSpPr>
        <p:spPr>
          <a:xfrm>
            <a:off x="1032223" y="1152067"/>
            <a:ext cx="6768752" cy="2592288"/>
          </a:xfrm>
          <a:prstGeom prst="mathMultiply">
            <a:avLst>
              <a:gd name="adj1" fmla="val 15250"/>
            </a:avLst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translucentPowde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コンテンツ プレースホルダ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9" b="99174" l="0" r="98444">
                        <a14:foregroundMark x1="66732" y1="13554" x2="66732" y2="13554"/>
                        <a14:foregroundMark x1="65370" y1="15041" x2="65370" y2="15041"/>
                        <a14:foregroundMark x1="2529" y1="70744" x2="2529" y2="70744"/>
                        <a14:foregroundMark x1="18288" y1="79669" x2="18288" y2="79669"/>
                        <a14:foregroundMark x1="28599" y1="75868" x2="28599" y2="75868"/>
                        <a14:foregroundMark x1="32296" y1="75868" x2="32296" y2="75868"/>
                        <a14:foregroundMark x1="21984" y1="77851" x2="21984" y2="77851"/>
                        <a14:foregroundMark x1="23541" y1="77025" x2="23541" y2="77025"/>
                        <a14:foregroundMark x1="20039" y1="79008" x2="20039" y2="79008"/>
                        <a14:foregroundMark x1="14981" y1="80661" x2="14981" y2="80661"/>
                        <a14:foregroundMark x1="16732" y1="80165" x2="16732" y2="80165"/>
                        <a14:foregroundMark x1="7782" y1="79835" x2="7782" y2="79835"/>
                        <a14:foregroundMark x1="4475" y1="77355" x2="4475" y2="77355"/>
                        <a14:foregroundMark x1="3307" y1="74545" x2="3307" y2="74545"/>
                        <a14:foregroundMark x1="3696" y1="76033" x2="3696" y2="76033"/>
                        <a14:foregroundMark x1="2918" y1="67603" x2="2918" y2="67603"/>
                        <a14:foregroundMark x1="3696" y1="64959" x2="3696" y2="64959"/>
                        <a14:foregroundMark x1="5253" y1="63140" x2="5253" y2="63140"/>
                        <a14:foregroundMark x1="6031" y1="61983" x2="6031" y2="61983"/>
                      </a14:backgroundRemoval>
                    </a14:imgEffect>
                  </a14:imgLayer>
                </a14:imgProps>
              </a:ext>
            </a:extLst>
          </a:blip>
          <a:srcRect r="1070" b="3948"/>
          <a:stretch/>
        </p:blipFill>
        <p:spPr>
          <a:xfrm>
            <a:off x="7295604" y="4803252"/>
            <a:ext cx="1636395" cy="1870081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593908" y="5969168"/>
            <a:ext cx="5948536" cy="621848"/>
            <a:chOff x="1593908" y="5969168"/>
            <a:chExt cx="5948536" cy="621848"/>
          </a:xfrm>
        </p:grpSpPr>
        <p:sp>
          <p:nvSpPr>
            <p:cNvPr id="8" name="二等辺三角形 28"/>
            <p:cNvSpPr/>
            <p:nvPr/>
          </p:nvSpPr>
          <p:spPr>
            <a:xfrm rot="5400000">
              <a:off x="7262788" y="6223523"/>
              <a:ext cx="266420" cy="292893"/>
            </a:xfrm>
            <a:custGeom>
              <a:avLst/>
              <a:gdLst>
                <a:gd name="connsiteX0" fmla="*/ 0 w 256894"/>
                <a:gd name="connsiteY0" fmla="*/ 557212 h 557212"/>
                <a:gd name="connsiteX1" fmla="*/ 128447 w 256894"/>
                <a:gd name="connsiteY1" fmla="*/ 0 h 557212"/>
                <a:gd name="connsiteX2" fmla="*/ 256894 w 256894"/>
                <a:gd name="connsiteY2" fmla="*/ 557212 h 557212"/>
                <a:gd name="connsiteX3" fmla="*/ 0 w 256894"/>
                <a:gd name="connsiteY3" fmla="*/ 557212 h 557212"/>
                <a:gd name="connsiteX0" fmla="*/ 106503 w 363397"/>
                <a:gd name="connsiteY0" fmla="*/ 506412 h 506412"/>
                <a:gd name="connsiteX1" fmla="*/ 0 w 363397"/>
                <a:gd name="connsiteY1" fmla="*/ 0 h 506412"/>
                <a:gd name="connsiteX2" fmla="*/ 363397 w 363397"/>
                <a:gd name="connsiteY2" fmla="*/ 506412 h 506412"/>
                <a:gd name="connsiteX3" fmla="*/ 106503 w 363397"/>
                <a:gd name="connsiteY3" fmla="*/ 506412 h 506412"/>
                <a:gd name="connsiteX0" fmla="*/ 142513 w 399407"/>
                <a:gd name="connsiteY0" fmla="*/ 442912 h 442912"/>
                <a:gd name="connsiteX1" fmla="*/ 1 w 399407"/>
                <a:gd name="connsiteY1" fmla="*/ 0 h 442912"/>
                <a:gd name="connsiteX2" fmla="*/ 399407 w 399407"/>
                <a:gd name="connsiteY2" fmla="*/ 442912 h 442912"/>
                <a:gd name="connsiteX3" fmla="*/ 142513 w 399407"/>
                <a:gd name="connsiteY3" fmla="*/ 442912 h 442912"/>
                <a:gd name="connsiteX0" fmla="*/ 179991 w 436885"/>
                <a:gd name="connsiteY0" fmla="*/ 376237 h 376237"/>
                <a:gd name="connsiteX1" fmla="*/ 0 w 436885"/>
                <a:gd name="connsiteY1" fmla="*/ 0 h 376237"/>
                <a:gd name="connsiteX2" fmla="*/ 436885 w 436885"/>
                <a:gd name="connsiteY2" fmla="*/ 376237 h 376237"/>
                <a:gd name="connsiteX3" fmla="*/ 179991 w 436885"/>
                <a:gd name="connsiteY3" fmla="*/ 376237 h 376237"/>
                <a:gd name="connsiteX0" fmla="*/ 92542 w 349436"/>
                <a:gd name="connsiteY0" fmla="*/ 292893 h 292893"/>
                <a:gd name="connsiteX1" fmla="*/ 1 w 349436"/>
                <a:gd name="connsiteY1" fmla="*/ 0 h 292893"/>
                <a:gd name="connsiteX2" fmla="*/ 349436 w 349436"/>
                <a:gd name="connsiteY2" fmla="*/ 292893 h 292893"/>
                <a:gd name="connsiteX3" fmla="*/ 92542 w 349436"/>
                <a:gd name="connsiteY3" fmla="*/ 292893 h 29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36" h="292893">
                  <a:moveTo>
                    <a:pt x="92542" y="292893"/>
                  </a:moveTo>
                  <a:lnTo>
                    <a:pt x="1" y="0"/>
                  </a:lnTo>
                  <a:lnTo>
                    <a:pt x="349436" y="292893"/>
                  </a:lnTo>
                  <a:lnTo>
                    <a:pt x="92542" y="292893"/>
                  </a:lnTo>
                  <a:close/>
                </a:path>
              </a:pathLst>
            </a:custGeom>
            <a:solidFill>
              <a:schemeClr val="bg1"/>
            </a:solidFill>
            <a:ln w="22225" cap="sq">
              <a:solidFill>
                <a:schemeClr val="tx1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gray">
            <a:xfrm>
              <a:off x="1593908" y="5969168"/>
              <a:ext cx="5670374" cy="621848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wrap="none" tIns="108000" anchor="ctr"/>
            <a:lstStyle/>
            <a:p>
              <a:pPr algn="ctr"/>
              <a:r>
                <a:rPr lang="ja-JP" altLang="en-US" sz="2000" dirty="0">
                  <a:latin typeface="+mn-ea"/>
                </a:rPr>
                <a:t>作る楽しさを知れば、学ぶのが楽しくなる！</a:t>
              </a: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7160043" y="6327540"/>
              <a:ext cx="152604" cy="143187"/>
              <a:chOff x="7160043" y="6310606"/>
              <a:chExt cx="152604" cy="143187"/>
            </a:xfrm>
          </p:grpSpPr>
          <p:sp>
            <p:nvSpPr>
              <p:cNvPr id="11" name="正方形/長方形 10"/>
              <p:cNvSpPr/>
              <p:nvPr/>
            </p:nvSpPr>
            <p:spPr>
              <a:xfrm rot="4682659">
                <a:off x="7194170" y="6276479"/>
                <a:ext cx="84349" cy="152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 rot="2849046">
                <a:off x="7221499" y="6367738"/>
                <a:ext cx="71429" cy="100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05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4A21C-20BE-4472-9D8F-7ACD7D28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6187F9-A533-47F2-ABA4-0AD1B68E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8074"/>
            <a:ext cx="7886700" cy="50645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1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ガイダンス、</a:t>
            </a:r>
            <a:r>
              <a:rPr lang="en-US" altLang="ja-JP" sz="2200" dirty="0"/>
              <a:t>Java</a:t>
            </a:r>
            <a:r>
              <a:rPr lang="ja-JP" altLang="ja-JP" sz="2200" dirty="0"/>
              <a:t>開発環境の構築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2</a:t>
            </a:r>
            <a:r>
              <a:rPr lang="ja-JP" altLang="ja-JP" sz="2200" b="1" dirty="0"/>
              <a:t>回：</a:t>
            </a:r>
            <a:r>
              <a:rPr lang="en-US" altLang="ja-JP" sz="2200" dirty="0"/>
              <a:t>GUI</a:t>
            </a:r>
            <a:r>
              <a:rPr lang="ja-JP" altLang="ja-JP" sz="2200" dirty="0"/>
              <a:t>アプリケーション開発、画像データの入出力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3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前処理</a:t>
            </a:r>
            <a:r>
              <a:rPr lang="en-US" altLang="ja-JP" sz="2200" dirty="0"/>
              <a:t>(1)</a:t>
            </a:r>
            <a:r>
              <a:rPr lang="ja-JP" altLang="ja-JP" sz="2200" dirty="0"/>
              <a:t>（濃度変換、モルフォロジー演算）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4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前処理</a:t>
            </a:r>
            <a:r>
              <a:rPr lang="en-US" altLang="ja-JP" sz="2200" dirty="0"/>
              <a:t>(2)</a:t>
            </a:r>
            <a:r>
              <a:rPr lang="ja-JP" altLang="ja-JP" sz="2200" dirty="0"/>
              <a:t>（平滑化、先鋭化）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5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画像のセグメンテーション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6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画像の特徴抽出・特徴解析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7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画像の定量評価（</a:t>
            </a:r>
            <a:r>
              <a:rPr lang="en-US" altLang="ja-JP" sz="2200" dirty="0"/>
              <a:t>MSE</a:t>
            </a:r>
            <a:r>
              <a:rPr lang="ja-JP" altLang="ja-JP" sz="2200" dirty="0" err="1"/>
              <a:t>、</a:t>
            </a:r>
            <a:r>
              <a:rPr lang="en-US" altLang="ja-JP" sz="2200" dirty="0"/>
              <a:t>PSNR</a:t>
            </a:r>
            <a:r>
              <a:rPr lang="ja-JP" altLang="ja-JP" sz="2200" dirty="0" err="1"/>
              <a:t>、</a:t>
            </a:r>
            <a:r>
              <a:rPr lang="en-US" altLang="ja-JP" sz="2200" dirty="0"/>
              <a:t>CNR</a:t>
            </a:r>
            <a:r>
              <a:rPr lang="ja-JP" altLang="ja-JP" sz="2200" dirty="0"/>
              <a:t>）</a:t>
            </a:r>
            <a:endParaRPr lang="en-US" altLang="ja-JP" sz="22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8</a:t>
            </a:r>
            <a:r>
              <a:rPr lang="ja-JP" altLang="ja-JP" sz="2200" b="1" dirty="0"/>
              <a:t>回：</a:t>
            </a:r>
            <a:r>
              <a:rPr lang="ja-JP" altLang="en-US" sz="2200" dirty="0"/>
              <a:t>コンピュータ診断支援への展開、まとめ</a:t>
            </a:r>
            <a:endParaRPr kumimoji="1" lang="ja-JP" altLang="en-US" sz="2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A54A2F-1BBA-41B2-A0F3-2E75AB65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3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037640"/>
            <a:ext cx="7886700" cy="1000960"/>
          </a:xfrm>
        </p:spPr>
        <p:txBody>
          <a:bodyPr>
            <a:noAutofit/>
          </a:bodyPr>
          <a:lstStyle/>
          <a:p>
            <a:r>
              <a:rPr lang="en-US" altLang="ja-JP" sz="5400" b="1" dirty="0"/>
              <a:t>Java</a:t>
            </a:r>
            <a:r>
              <a:rPr kumimoji="1" lang="ja-JP" altLang="en-US" sz="5400" b="1" dirty="0"/>
              <a:t>開発環境の構築</a:t>
            </a:r>
          </a:p>
        </p:txBody>
      </p:sp>
    </p:spTree>
    <p:extLst>
      <p:ext uri="{BB962C8B-B14F-4D97-AF65-F5344CB8AC3E}">
        <p14:creationId xmlns:p14="http://schemas.microsoft.com/office/powerpoint/2010/main" val="168211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</a:t>
            </a:r>
            <a:r>
              <a:rPr kumimoji="1" lang="ja-JP" altLang="en-US" dirty="0"/>
              <a:t>の開発環境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kumimoji="1" lang="en-US" altLang="ja-JP" b="1" dirty="0">
                <a:solidFill>
                  <a:srgbClr val="FF0000"/>
                </a:solidFill>
              </a:rPr>
              <a:t>JDK (Java SE Development Kit)</a:t>
            </a: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kumimoji="1" lang="en-US" altLang="ja-JP" dirty="0"/>
              <a:t> Java</a:t>
            </a:r>
            <a:r>
              <a:rPr kumimoji="1" lang="ja-JP" altLang="en-US" dirty="0"/>
              <a:t>のプログラミングに必要な基本道具セット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kumimoji="1" lang="en-US" altLang="ja-JP" b="1" dirty="0">
                <a:solidFill>
                  <a:srgbClr val="FF0000"/>
                </a:solidFill>
              </a:rPr>
              <a:t>NetBeans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 Java</a:t>
            </a:r>
            <a:r>
              <a:rPr lang="ja-JP" altLang="en-US" dirty="0"/>
              <a:t>公式の統合開発環境（</a:t>
            </a:r>
            <a:r>
              <a:rPr lang="en-US" altLang="ja-JP" dirty="0"/>
              <a:t>IDE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kumimoji="1" lang="ja-JP" altLang="en-US" dirty="0"/>
              <a:t> 優れた</a:t>
            </a:r>
            <a:r>
              <a:rPr kumimoji="1" lang="en-US" altLang="ja-JP" dirty="0"/>
              <a:t>GUI</a:t>
            </a:r>
            <a:r>
              <a:rPr kumimoji="1" lang="ja-JP" altLang="en-US" dirty="0"/>
              <a:t>エディタを搭載</a:t>
            </a:r>
            <a:endParaRPr kumimoji="1" lang="en-US" altLang="ja-JP" dirty="0"/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altLang="ja-JP" b="1" dirty="0">
                <a:solidFill>
                  <a:srgbClr val="FF0000"/>
                </a:solidFill>
              </a:rPr>
              <a:t>Java</a:t>
            </a:r>
            <a:r>
              <a:rPr lang="ja-JP" altLang="en-US" b="1" dirty="0">
                <a:solidFill>
                  <a:srgbClr val="FF0000"/>
                </a:solidFill>
              </a:rPr>
              <a:t>ドキュメント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 Java</a:t>
            </a:r>
            <a:r>
              <a:rPr kumimoji="1" lang="ja-JP" altLang="en-US" dirty="0"/>
              <a:t>の便利な取扱説明書</a:t>
            </a:r>
          </a:p>
        </p:txBody>
      </p:sp>
      <p:pic>
        <p:nvPicPr>
          <p:cNvPr id="4" name="コンテンツ プレースホルダ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4613" l="1923" r="97837"/>
                    </a14:imgEffect>
                  </a14:imgLayer>
                </a14:imgProps>
              </a:ext>
            </a:extLst>
          </a:blip>
          <a:srcRect t="7189" r="1118"/>
          <a:stretch/>
        </p:blipFill>
        <p:spPr>
          <a:xfrm>
            <a:off x="7509490" y="4905794"/>
            <a:ext cx="1381690" cy="1851775"/>
          </a:xfrm>
          <a:prstGeom prst="rect">
            <a:avLst/>
          </a:prstGeom>
        </p:spPr>
      </p:pic>
      <p:sp>
        <p:nvSpPr>
          <p:cNvPr id="8" name="二等辺三角形 28"/>
          <p:cNvSpPr/>
          <p:nvPr/>
        </p:nvSpPr>
        <p:spPr>
          <a:xfrm rot="5400000">
            <a:off x="72627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gray">
          <a:xfrm>
            <a:off x="438150" y="5969168"/>
            <a:ext cx="68261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sz="2000" dirty="0">
                <a:latin typeface="+mn-ea"/>
              </a:rPr>
              <a:t>英語版の</a:t>
            </a:r>
            <a:r>
              <a:rPr lang="en-US" altLang="ja-JP" sz="2000" dirty="0">
                <a:latin typeface="+mn-ea"/>
              </a:rPr>
              <a:t>Java</a:t>
            </a:r>
            <a:r>
              <a:rPr lang="ja-JP" altLang="en-US" sz="2000" dirty="0">
                <a:latin typeface="+mn-ea"/>
              </a:rPr>
              <a:t>ドキュメントは最初から入っているみたい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7160043" y="6327540"/>
            <a:ext cx="152604" cy="143187"/>
            <a:chOff x="7160043" y="6310606"/>
            <a:chExt cx="152604" cy="143187"/>
          </a:xfrm>
        </p:grpSpPr>
        <p:sp>
          <p:nvSpPr>
            <p:cNvPr id="11" name="正方形/長方形 10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2320" y="6503180"/>
            <a:ext cx="2057400" cy="365125"/>
          </a:xfrm>
        </p:spPr>
        <p:txBody>
          <a:bodyPr/>
          <a:lstStyle/>
          <a:p>
            <a:fld id="{55F6C14D-EA41-4345-9FBD-80272997C6C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410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4840"/>
      </a:accent1>
      <a:accent2>
        <a:srgbClr val="375623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5939</TotalTime>
  <Words>2106</Words>
  <Application>Microsoft Office PowerPoint</Application>
  <PresentationFormat>画面に合わせる (4:3)</PresentationFormat>
  <Paragraphs>410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0" baseType="lpstr">
      <vt:lpstr>メイリオ</vt:lpstr>
      <vt:lpstr>Arial</vt:lpstr>
      <vt:lpstr>Wingdings</vt:lpstr>
      <vt:lpstr>Cambria Math</vt:lpstr>
      <vt:lpstr>游ゴシック</vt:lpstr>
      <vt:lpstr>Office テーマ</vt:lpstr>
      <vt:lpstr>画像情報処理特論 第１回　 Java開発環境の構築</vt:lpstr>
      <vt:lpstr>自己紹介</vt:lpstr>
      <vt:lpstr>研究テーマ</vt:lpstr>
      <vt:lpstr>本講義の概要 ①</vt:lpstr>
      <vt:lpstr>本講義の概要 ②</vt:lpstr>
      <vt:lpstr>本講義のもう一つのねらい</vt:lpstr>
      <vt:lpstr>授業計画</vt:lpstr>
      <vt:lpstr>Java開発環境の構築</vt:lpstr>
      <vt:lpstr>Javaの開発環境</vt:lpstr>
      <vt:lpstr>JDK/NetBeansのインストール①</vt:lpstr>
      <vt:lpstr>JDK/NetBeansのインストール②</vt:lpstr>
      <vt:lpstr>JDK/NetBeansのインストール③</vt:lpstr>
      <vt:lpstr>Javaの特徴</vt:lpstr>
      <vt:lpstr>Javaの特徴</vt:lpstr>
      <vt:lpstr>Javaの使い道</vt:lpstr>
      <vt:lpstr>基本的な用語の説明</vt:lpstr>
      <vt:lpstr>NetBeansの起動</vt:lpstr>
      <vt:lpstr>Javaドキュメントのダウンロード</vt:lpstr>
      <vt:lpstr>Javaドキュメントの組み込み</vt:lpstr>
      <vt:lpstr>Javaドキュメントの組み込み</vt:lpstr>
      <vt:lpstr>Javaドキュメントの組み込み</vt:lpstr>
      <vt:lpstr>基本的なプログラミング</vt:lpstr>
      <vt:lpstr>  プロジェクトの作成</vt:lpstr>
      <vt:lpstr>プロジェクトの作成</vt:lpstr>
      <vt:lpstr>フォント変更のすすめ</vt:lpstr>
      <vt:lpstr>フォント変更のすすめ</vt:lpstr>
      <vt:lpstr>プロジェクト作成のすすめ</vt:lpstr>
      <vt:lpstr>PowerPoint プレゼンテーション</vt:lpstr>
      <vt:lpstr> Hello NetBeans!</vt:lpstr>
      <vt:lpstr>Hello NetBeans!</vt:lpstr>
      <vt:lpstr>Hello NetBeans!</vt:lpstr>
      <vt:lpstr>PowerPoint プレゼンテーション</vt:lpstr>
      <vt:lpstr>データの入れ物「変数」</vt:lpstr>
      <vt:lpstr>データの入れ物「変数」</vt:lpstr>
      <vt:lpstr>変数の使い方</vt:lpstr>
      <vt:lpstr>色々な計算</vt:lpstr>
      <vt:lpstr>PowerPoint プレゼンテーション</vt:lpstr>
      <vt:lpstr>if文</vt:lpstr>
      <vt:lpstr>if文</vt:lpstr>
      <vt:lpstr>PowerPoint プレゼンテーション</vt:lpstr>
      <vt:lpstr>for文</vt:lpstr>
      <vt:lpstr>練習問題</vt:lpstr>
      <vt:lpstr>NetBeansの便利な機能</vt:lpstr>
      <vt:lpstr>お疲れ様でした つづく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</dc:creator>
  <cp:lastModifiedBy>Toru Kano</cp:lastModifiedBy>
  <cp:revision>191</cp:revision>
  <dcterms:created xsi:type="dcterms:W3CDTF">2016-02-02T12:07:11Z</dcterms:created>
  <dcterms:modified xsi:type="dcterms:W3CDTF">2023-12-09T05:15:56Z</dcterms:modified>
</cp:coreProperties>
</file>